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4" r:id="rId6"/>
  </p:sldMasterIdLst>
  <p:notesMasterIdLst>
    <p:notesMasterId r:id="rId27"/>
  </p:notesMasterIdLst>
  <p:sldIdLst>
    <p:sldId id="1395" r:id="rId7"/>
    <p:sldId id="331" r:id="rId8"/>
    <p:sldId id="407" r:id="rId9"/>
    <p:sldId id="1386" r:id="rId10"/>
    <p:sldId id="1385" r:id="rId11"/>
    <p:sldId id="1420" r:id="rId12"/>
    <p:sldId id="1510" r:id="rId13"/>
    <p:sldId id="1425" r:id="rId14"/>
    <p:sldId id="1314" r:id="rId15"/>
    <p:sldId id="1566" r:id="rId16"/>
    <p:sldId id="1556" r:id="rId17"/>
    <p:sldId id="1554" r:id="rId18"/>
    <p:sldId id="1530" r:id="rId19"/>
    <p:sldId id="1539" r:id="rId20"/>
    <p:sldId id="1541" r:id="rId21"/>
    <p:sldId id="1300" r:id="rId22"/>
    <p:sldId id="1460" r:id="rId23"/>
    <p:sldId id="1409" r:id="rId24"/>
    <p:sldId id="1411" r:id="rId25"/>
    <p:sldId id="1415"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omarutbildning" id="{E5A979B4-0FDA-48C7-8C2E-45296A1DB0BE}">
          <p14:sldIdLst>
            <p14:sldId id="1395"/>
          </p14:sldIdLst>
        </p14:section>
        <p14:section name="Agenda" id="{DA750C88-17E9-49ED-8819-45C82DE49E61}">
          <p14:sldIdLst/>
        </p14:section>
        <p14:section name="Handboll Väst-info" id="{69E28EBC-3D28-4CFC-831E-445CF5D09C24}">
          <p14:sldIdLst>
            <p14:sldId id="331"/>
          </p14:sldIdLst>
        </p14:section>
        <p14:section name="Introduktion" id="{7B8EB407-29E9-4630-B127-EDC6A7022C6C}">
          <p14:sldIdLst>
            <p14:sldId id="407"/>
          </p14:sldIdLst>
        </p14:section>
        <p14:section name="Förberedelser" id="{B6B1323C-DB92-4D76-BCF6-9ACDD3B6777A}">
          <p14:sldIdLst>
            <p14:sldId id="1386"/>
            <p14:sldId id="1385"/>
            <p14:sldId id="1420"/>
            <p14:sldId id="1510"/>
            <p14:sldId id="1425"/>
          </p14:sldIdLst>
        </p14:section>
        <p14:section name="Matchledare" id="{FF426BD4-5E5B-4F03-810B-14CC6CA9F3EE}">
          <p14:sldIdLst>
            <p14:sldId id="1314"/>
            <p14:sldId id="1566"/>
            <p14:sldId id="1556"/>
            <p14:sldId id="1554"/>
          </p14:sldIdLst>
        </p14:section>
        <p14:section name="Utförande av kast" id="{92309A24-8B7E-4482-A642-7111BCD7D057}">
          <p14:sldIdLst>
            <p14:sldId id="1530"/>
          </p14:sldIdLst>
        </p14:section>
        <p14:section name="Miniplan" id="{F7E42C33-BBD5-4985-A3F1-2654224D2D62}">
          <p14:sldIdLst>
            <p14:sldId id="1539"/>
            <p14:sldId id="1541"/>
            <p14:sldId id="1300"/>
            <p14:sldId id="1460"/>
          </p14:sldIdLst>
        </p14:section>
        <p14:section name="Kortplan" id="{30344498-8C7A-4A9D-AACF-2C10F2460C6F}">
          <p14:sldIdLst>
            <p14:sldId id="1409"/>
            <p14:sldId id="1411"/>
            <p14:sldId id="14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0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2C6752-B132-1092-1424-E84680F3C0B3}" v="3" dt="2025-10-10T09:04:03.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ker.knutsson@hotmail.com" userId="S::urn:spo:guest#jerker.knutsson@hotmail.com::" providerId="AD" clId="Web-{BF2C6752-B132-1092-1424-E84680F3C0B3}"/>
    <pc:docChg chg="delSld modSld modSection">
      <pc:chgData name="jerker.knutsson@hotmail.com" userId="S::urn:spo:guest#jerker.knutsson@hotmail.com::" providerId="AD" clId="Web-{BF2C6752-B132-1092-1424-E84680F3C0B3}" dt="2025-10-10T09:04:03.503" v="2"/>
      <pc:docMkLst>
        <pc:docMk/>
      </pc:docMkLst>
      <pc:sldChg chg="del">
        <pc:chgData name="jerker.knutsson@hotmail.com" userId="S::urn:spo:guest#jerker.knutsson@hotmail.com::" providerId="AD" clId="Web-{BF2C6752-B132-1092-1424-E84680F3C0B3}" dt="2025-10-10T09:04:03.503" v="2"/>
        <pc:sldMkLst>
          <pc:docMk/>
          <pc:sldMk cId="2341447366" sldId="1567"/>
        </pc:sldMkLst>
      </pc:sldChg>
      <pc:sldChg chg="del mod modShow">
        <pc:chgData name="jerker.knutsson@hotmail.com" userId="S::urn:spo:guest#jerker.knutsson@hotmail.com::" providerId="AD" clId="Web-{BF2C6752-B132-1092-1424-E84680F3C0B3}" dt="2025-10-10T09:01:03.687" v="1"/>
        <pc:sldMkLst>
          <pc:docMk/>
          <pc:sldMk cId="3853706323" sldId="1568"/>
        </pc:sldMkLst>
      </pc:sldChg>
    </pc:docChg>
  </pc:docChgLst>
  <pc:docChgLst>
    <pc:chgData name="n.t.elbana@gmail.com" userId="S::urn:spo:guest#n.t.elbana@gmail.com::" providerId="AD" clId="Web-{2F736286-0945-E927-2CC9-89ACD6382702}"/>
    <pc:docChg chg="sldOrd">
      <pc:chgData name="n.t.elbana@gmail.com" userId="S::urn:spo:guest#n.t.elbana@gmail.com::" providerId="AD" clId="Web-{2F736286-0945-E927-2CC9-89ACD6382702}" dt="2025-09-27T08:06:16.769" v="0"/>
      <pc:docMkLst>
        <pc:docMk/>
      </pc:docMkLst>
      <pc:sldChg chg="ord">
        <pc:chgData name="n.t.elbana@gmail.com" userId="S::urn:spo:guest#n.t.elbana@gmail.com::" providerId="AD" clId="Web-{2F736286-0945-E927-2CC9-89ACD6382702}" dt="2025-09-27T08:06:16.769" v="0"/>
        <pc:sldMkLst>
          <pc:docMk/>
          <pc:sldMk cId="1797311067" sldId="1395"/>
        </pc:sldMkLst>
      </pc:sldChg>
    </pc:docChg>
  </pc:docChgLst>
  <pc:docChgLst>
    <pc:chgData name="sven.nyberg1" userId="S::sven.nyberg1_icloud.com#ext#@handbollvast.onmicrosoft.com::d9feea0f-b4c9-408c-bc15-9a14cd11b491" providerId="AD" clId="Web-{6B8D3E32-C833-BA76-77A1-282D14C5F537}"/>
    <pc:docChg chg="addSld modSld sldOrd modSection">
      <pc:chgData name="sven.nyberg1" userId="S::sven.nyberg1_icloud.com#ext#@handbollvast.onmicrosoft.com::d9feea0f-b4c9-408c-bc15-9a14cd11b491" providerId="AD" clId="Web-{6B8D3E32-C833-BA76-77A1-282D14C5F537}" dt="2025-09-25T17:47:27.283" v="8"/>
      <pc:docMkLst>
        <pc:docMk/>
      </pc:docMkLst>
      <pc:sldChg chg="ord">
        <pc:chgData name="sven.nyberg1" userId="S::sven.nyberg1_icloud.com#ext#@handbollvast.onmicrosoft.com::d9feea0f-b4c9-408c-bc15-9a14cd11b491" providerId="AD" clId="Web-{6B8D3E32-C833-BA76-77A1-282D14C5F537}" dt="2025-09-25T15:02:07.438" v="3"/>
        <pc:sldMkLst>
          <pc:docMk/>
          <pc:sldMk cId="2906025963" sldId="307"/>
        </pc:sldMkLst>
      </pc:sldChg>
      <pc:sldChg chg="ord">
        <pc:chgData name="sven.nyberg1" userId="S::sven.nyberg1_icloud.com#ext#@handbollvast.onmicrosoft.com::d9feea0f-b4c9-408c-bc15-9a14cd11b491" providerId="AD" clId="Web-{6B8D3E32-C833-BA76-77A1-282D14C5F537}" dt="2025-09-25T15:02:06.032" v="2"/>
        <pc:sldMkLst>
          <pc:docMk/>
          <pc:sldMk cId="3866499085" sldId="338"/>
        </pc:sldMkLst>
      </pc:sldChg>
      <pc:sldChg chg="ord">
        <pc:chgData name="sven.nyberg1" userId="S::sven.nyberg1_icloud.com#ext#@handbollvast.onmicrosoft.com::d9feea0f-b4c9-408c-bc15-9a14cd11b491" providerId="AD" clId="Web-{6B8D3E32-C833-BA76-77A1-282D14C5F537}" dt="2025-09-25T17:47:27.283" v="8"/>
        <pc:sldMkLst>
          <pc:docMk/>
          <pc:sldMk cId="1123882327" sldId="983"/>
        </pc:sldMkLst>
      </pc:sldChg>
      <pc:sldChg chg="modSp">
        <pc:chgData name="sven.nyberg1" userId="S::sven.nyberg1_icloud.com#ext#@handbollvast.onmicrosoft.com::d9feea0f-b4c9-408c-bc15-9a14cd11b491" providerId="AD" clId="Web-{6B8D3E32-C833-BA76-77A1-282D14C5F537}" dt="2025-09-25T17:38:06.418" v="7" actId="1076"/>
        <pc:sldMkLst>
          <pc:docMk/>
          <pc:sldMk cId="221909881" sldId="1414"/>
        </pc:sldMkLst>
        <pc:picChg chg="mod">
          <ac:chgData name="sven.nyberg1" userId="S::sven.nyberg1_icloud.com#ext#@handbollvast.onmicrosoft.com::d9feea0f-b4c9-408c-bc15-9a14cd11b491" providerId="AD" clId="Web-{6B8D3E32-C833-BA76-77A1-282D14C5F537}" dt="2025-09-25T17:38:06.418" v="7" actId="1076"/>
          <ac:picMkLst>
            <pc:docMk/>
            <pc:sldMk cId="221909881" sldId="1414"/>
            <ac:picMk id="2" creationId="{B93ABA6A-0064-2693-9BFB-4214E2642B2E}"/>
          </ac:picMkLst>
        </pc:picChg>
      </pc:sldChg>
      <pc:sldChg chg="ord">
        <pc:chgData name="sven.nyberg1" userId="S::sven.nyberg1_icloud.com#ext#@handbollvast.onmicrosoft.com::d9feea0f-b4c9-408c-bc15-9a14cd11b491" providerId="AD" clId="Web-{6B8D3E32-C833-BA76-77A1-282D14C5F537}" dt="2025-09-25T16:48:28.715" v="6"/>
        <pc:sldMkLst>
          <pc:docMk/>
          <pc:sldMk cId="3310906876" sldId="1554"/>
        </pc:sldMkLst>
      </pc:sldChg>
      <pc:sldChg chg="new ord">
        <pc:chgData name="sven.nyberg1" userId="S::sven.nyberg1_icloud.com#ext#@handbollvast.onmicrosoft.com::d9feea0f-b4c9-408c-bc15-9a14cd11b491" providerId="AD" clId="Web-{6B8D3E32-C833-BA76-77A1-282D14C5F537}" dt="2025-09-25T15:01:54.407" v="1"/>
        <pc:sldMkLst>
          <pc:docMk/>
          <pc:sldMk cId="2341447366" sldId="1567"/>
        </pc:sldMkLst>
      </pc:sldChg>
    </pc:docChg>
  </pc:docChgLst>
  <pc:docChgLst>
    <pc:chgData name="sven.nyberg1" userId="S::sven.nyberg1_icloud.com#ext#@handbollvast.onmicrosoft.com::d9feea0f-b4c9-408c-bc15-9a14cd11b491" providerId="AD" clId="Web-{670EE2D2-9392-9E94-C0D6-6EDFC29ED76C}"/>
    <pc:docChg chg="modSld sldOrd">
      <pc:chgData name="sven.nyberg1" userId="S::sven.nyberg1_icloud.com#ext#@handbollvast.onmicrosoft.com::d9feea0f-b4c9-408c-bc15-9a14cd11b491" providerId="AD" clId="Web-{670EE2D2-9392-9E94-C0D6-6EDFC29ED76C}" dt="2025-09-25T11:19:12.196" v="5"/>
      <pc:docMkLst>
        <pc:docMk/>
      </pc:docMkLst>
      <pc:sldChg chg="ord">
        <pc:chgData name="sven.nyberg1" userId="S::sven.nyberg1_icloud.com#ext#@handbollvast.onmicrosoft.com::d9feea0f-b4c9-408c-bc15-9a14cd11b491" providerId="AD" clId="Web-{670EE2D2-9392-9E94-C0D6-6EDFC29ED76C}" dt="2025-09-25T11:19:12.196" v="5"/>
        <pc:sldMkLst>
          <pc:docMk/>
          <pc:sldMk cId="3250797428" sldId="992"/>
        </pc:sldMkLst>
      </pc:sldChg>
      <pc:sldChg chg="modSp">
        <pc:chgData name="sven.nyberg1" userId="S::sven.nyberg1_icloud.com#ext#@handbollvast.onmicrosoft.com::d9feea0f-b4c9-408c-bc15-9a14cd11b491" providerId="AD" clId="Web-{670EE2D2-9392-9E94-C0D6-6EDFC29ED76C}" dt="2025-09-25T11:04:12.785" v="3" actId="1076"/>
        <pc:sldMkLst>
          <pc:docMk/>
          <pc:sldMk cId="2072076293" sldId="1404"/>
        </pc:sldMkLst>
        <pc:picChg chg="mod">
          <ac:chgData name="sven.nyberg1" userId="S::sven.nyberg1_icloud.com#ext#@handbollvast.onmicrosoft.com::d9feea0f-b4c9-408c-bc15-9a14cd11b491" providerId="AD" clId="Web-{670EE2D2-9392-9E94-C0D6-6EDFC29ED76C}" dt="2025-09-25T11:04:12.785" v="3" actId="1076"/>
          <ac:picMkLst>
            <pc:docMk/>
            <pc:sldMk cId="2072076293" sldId="1404"/>
            <ac:picMk id="2" creationId="{0854FDC5-BD25-95F1-A368-81F8025010CE}"/>
          </ac:picMkLst>
        </pc:picChg>
      </pc:sldChg>
      <pc:sldChg chg="modSp">
        <pc:chgData name="sven.nyberg1" userId="S::sven.nyberg1_icloud.com#ext#@handbollvast.onmicrosoft.com::d9feea0f-b4c9-408c-bc15-9a14cd11b491" providerId="AD" clId="Web-{670EE2D2-9392-9E94-C0D6-6EDFC29ED76C}" dt="2025-09-25T11:05:00.207" v="4" actId="1076"/>
        <pc:sldMkLst>
          <pc:docMk/>
          <pc:sldMk cId="494164650" sldId="1558"/>
        </pc:sldMkLst>
        <pc:picChg chg="mod">
          <ac:chgData name="sven.nyberg1" userId="S::sven.nyberg1_icloud.com#ext#@handbollvast.onmicrosoft.com::d9feea0f-b4c9-408c-bc15-9a14cd11b491" providerId="AD" clId="Web-{670EE2D2-9392-9E94-C0D6-6EDFC29ED76C}" dt="2025-09-25T11:05:00.207" v="4" actId="1076"/>
          <ac:picMkLst>
            <pc:docMk/>
            <pc:sldMk cId="494164650" sldId="1558"/>
            <ac:picMk id="2" creationId="{D8165AB7-C25B-AC4D-4B92-F711DA1B1D90}"/>
          </ac:picMkLst>
        </pc:picChg>
      </pc:sldChg>
    </pc:docChg>
  </pc:docChgLst>
  <pc:docChgLst>
    <pc:chgData name="jerker.knutsson@hotmail.com" userId="S::urn:spo:guest#jerker.knutsson@hotmail.com::" providerId="AD" clId="Web-{3E5DFEBA-FB34-279C-CC2B-B94BCCB1304F}"/>
    <pc:docChg chg="modSld">
      <pc:chgData name="jerker.knutsson@hotmail.com" userId="S::urn:spo:guest#jerker.knutsson@hotmail.com::" providerId="AD" clId="Web-{3E5DFEBA-FB34-279C-CC2B-B94BCCB1304F}" dt="2025-09-25T09:54:38.347" v="4" actId="1076"/>
      <pc:docMkLst>
        <pc:docMk/>
      </pc:docMkLst>
      <pc:sldChg chg="modSp">
        <pc:chgData name="jerker.knutsson@hotmail.com" userId="S::urn:spo:guest#jerker.knutsson@hotmail.com::" providerId="AD" clId="Web-{3E5DFEBA-FB34-279C-CC2B-B94BCCB1304F}" dt="2025-09-25T09:52:51.252" v="1" actId="1076"/>
        <pc:sldMkLst>
          <pc:docMk/>
          <pc:sldMk cId="2072076293" sldId="1404"/>
        </pc:sldMkLst>
        <pc:picChg chg="mod">
          <ac:chgData name="jerker.knutsson@hotmail.com" userId="S::urn:spo:guest#jerker.knutsson@hotmail.com::" providerId="AD" clId="Web-{3E5DFEBA-FB34-279C-CC2B-B94BCCB1304F}" dt="2025-09-25T09:52:51.252" v="1" actId="1076"/>
          <ac:picMkLst>
            <pc:docMk/>
            <pc:sldMk cId="2072076293" sldId="1404"/>
            <ac:picMk id="2" creationId="{0854FDC5-BD25-95F1-A368-81F8025010CE}"/>
          </ac:picMkLst>
        </pc:picChg>
      </pc:sldChg>
      <pc:sldChg chg="modSp">
        <pc:chgData name="jerker.knutsson@hotmail.com" userId="S::urn:spo:guest#jerker.knutsson@hotmail.com::" providerId="AD" clId="Web-{3E5DFEBA-FB34-279C-CC2B-B94BCCB1304F}" dt="2025-09-25T09:53:45.534" v="3" actId="1076"/>
        <pc:sldMkLst>
          <pc:docMk/>
          <pc:sldMk cId="494164650" sldId="1558"/>
        </pc:sldMkLst>
        <pc:picChg chg="mod">
          <ac:chgData name="jerker.knutsson@hotmail.com" userId="S::urn:spo:guest#jerker.knutsson@hotmail.com::" providerId="AD" clId="Web-{3E5DFEBA-FB34-279C-CC2B-B94BCCB1304F}" dt="2025-09-25T09:53:45.534" v="3" actId="1076"/>
          <ac:picMkLst>
            <pc:docMk/>
            <pc:sldMk cId="494164650" sldId="1558"/>
            <ac:picMk id="2" creationId="{D8165AB7-C25B-AC4D-4B92-F711DA1B1D90}"/>
          </ac:picMkLst>
        </pc:picChg>
      </pc:sldChg>
      <pc:sldChg chg="modSp">
        <pc:chgData name="jerker.knutsson@hotmail.com" userId="S::urn:spo:guest#jerker.knutsson@hotmail.com::" providerId="AD" clId="Web-{3E5DFEBA-FB34-279C-CC2B-B94BCCB1304F}" dt="2025-09-25T09:54:38.347" v="4" actId="1076"/>
        <pc:sldMkLst>
          <pc:docMk/>
          <pc:sldMk cId="105014094" sldId="1561"/>
        </pc:sldMkLst>
        <pc:picChg chg="mod">
          <ac:chgData name="jerker.knutsson@hotmail.com" userId="S::urn:spo:guest#jerker.knutsson@hotmail.com::" providerId="AD" clId="Web-{3E5DFEBA-FB34-279C-CC2B-B94BCCB1304F}" dt="2025-09-25T09:54:38.347" v="4" actId="1076"/>
          <ac:picMkLst>
            <pc:docMk/>
            <pc:sldMk cId="105014094" sldId="1561"/>
            <ac:picMk id="3" creationId="{DD509151-066D-1450-8EE9-DF999FE981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A4D5C-3139-45C0-A8E0-DADC01F8F752}" type="datetimeFigureOut">
              <a:rPr lang="sv-SE" smtClean="0"/>
              <a:t>2025-11-23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E03DE-5F30-49BB-805E-8BFA8087989F}" type="slidenum">
              <a:rPr lang="sv-SE" smtClean="0"/>
              <a:t>‹#›</a:t>
            </a:fld>
            <a:endParaRPr lang="sv-SE"/>
          </a:p>
        </p:txBody>
      </p:sp>
    </p:spTree>
    <p:extLst>
      <p:ext uri="{BB962C8B-B14F-4D97-AF65-F5344CB8AC3E}">
        <p14:creationId xmlns:p14="http://schemas.microsoft.com/office/powerpoint/2010/main" val="350682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7DBB4-59B8-11B3-2D63-B87FA315D93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6989268-8BC7-3C7F-5251-43C0CD1ED11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E95FFAE-8A47-90A5-4141-14D4DC45F644}"/>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BE3F1627-644C-A3DF-49B7-D53B54435AB8}"/>
              </a:ext>
            </a:extLst>
          </p:cNvPr>
          <p:cNvSpPr>
            <a:spLocks noGrp="1"/>
          </p:cNvSpPr>
          <p:nvPr>
            <p:ph type="sldNum" sz="quarter" idx="5"/>
          </p:nvPr>
        </p:nvSpPr>
        <p:spPr/>
        <p:txBody>
          <a:bodyPr/>
          <a:lstStyle/>
          <a:p>
            <a:fld id="{BBFDCA0D-FFE8-4274-9024-9913FAB6F9F3}" type="slidenum">
              <a:rPr lang="sv-SE" smtClean="0"/>
              <a:t>1</a:t>
            </a:fld>
            <a:endParaRPr lang="sv-SE"/>
          </a:p>
        </p:txBody>
      </p:sp>
    </p:spTree>
    <p:extLst>
      <p:ext uri="{BB962C8B-B14F-4D97-AF65-F5344CB8AC3E}">
        <p14:creationId xmlns:p14="http://schemas.microsoft.com/office/powerpoint/2010/main" val="2512266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53B66-B861-A2AB-82AF-772A078815E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21B660E-541D-1DD9-BE77-E970BAEE098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0B2045F-DC5E-130D-68A6-80D644D080F6}"/>
              </a:ext>
            </a:extLst>
          </p:cNvPr>
          <p:cNvSpPr>
            <a:spLocks noGrp="1"/>
          </p:cNvSpPr>
          <p:nvPr>
            <p:ph type="body" idx="1"/>
          </p:nvPr>
        </p:nvSpPr>
        <p:spPr/>
        <p:txBody>
          <a:bodyPr/>
          <a:lstStyle/>
          <a:p>
            <a:r>
              <a:rPr lang="sv-SE" b="1"/>
              <a:t>Handledningsstöd </a:t>
            </a:r>
          </a:p>
          <a:p>
            <a:r>
              <a:rPr lang="sv-SE"/>
              <a:t>Som matchledare är visselpipan ett viktigt verktyg för att skapa tydlighet och trygghet på planen. Ljudet av visslan hjälper spelare, ledare och publik att förstå vad som händer i spelet.</a:t>
            </a:r>
          </a:p>
          <a:p>
            <a:endParaRPr lang="sv-SE" b="1"/>
          </a:p>
          <a:p>
            <a:r>
              <a:rPr lang="sv-SE" b="1"/>
              <a:t>När använder du visselpipan?</a:t>
            </a:r>
          </a:p>
          <a:p>
            <a:pPr marL="171450" indent="-171450">
              <a:buFont typeface="Arial" panose="020B0604020202020204" pitchFamily="34" charset="0"/>
              <a:buChar char="•"/>
            </a:pPr>
            <a:r>
              <a:rPr lang="sv-SE" b="1"/>
              <a:t>En signal:</a:t>
            </a:r>
            <a:endParaRPr lang="sv-SE"/>
          </a:p>
          <a:p>
            <a:pPr marL="628650" lvl="1" indent="-171450">
              <a:buFont typeface="Arial" panose="020B0604020202020204" pitchFamily="34" charset="0"/>
              <a:buChar char="•"/>
            </a:pPr>
            <a:r>
              <a:rPr lang="sv-SE"/>
              <a:t>Starta, stoppa eller återupptagning av spelet (t.ex. vid avkast, frikast, 7-meterskast)</a:t>
            </a:r>
          </a:p>
          <a:p>
            <a:pPr marL="628650" lvl="1" indent="-171450">
              <a:buFont typeface="Arial" panose="020B0604020202020204" pitchFamily="34" charset="0"/>
              <a:buChar char="•"/>
            </a:pPr>
            <a:r>
              <a:rPr lang="sv-SE"/>
              <a:t>Återuppta spelet efter korrigering, varning, utvisning eller skada</a:t>
            </a:r>
          </a:p>
          <a:p>
            <a:pPr marL="171450" indent="-171450">
              <a:buFont typeface="Arial" panose="020B0604020202020204" pitchFamily="34" charset="0"/>
              <a:buChar char="•"/>
            </a:pPr>
            <a:r>
              <a:rPr lang="sv-SE" b="1"/>
              <a:t>Två signaler</a:t>
            </a:r>
            <a:endParaRPr lang="sv-SE"/>
          </a:p>
          <a:p>
            <a:pPr marL="628650" lvl="1" indent="-171450">
              <a:buFont typeface="Arial" panose="020B0604020202020204" pitchFamily="34" charset="0"/>
              <a:buChar char="•"/>
            </a:pPr>
            <a:r>
              <a:rPr lang="sv-SE" b="1"/>
              <a:t>Mål</a:t>
            </a:r>
            <a:r>
              <a:rPr lang="sv-SE"/>
              <a:t> </a:t>
            </a:r>
          </a:p>
          <a:p>
            <a:pPr marL="171450" indent="-171450">
              <a:buFont typeface="Arial" panose="020B0604020202020204" pitchFamily="34" charset="0"/>
              <a:buChar char="•"/>
            </a:pPr>
            <a:r>
              <a:rPr lang="sv-SE" b="1"/>
              <a:t>Tre signaler</a:t>
            </a:r>
            <a:endParaRPr lang="sv-SE"/>
          </a:p>
          <a:p>
            <a:pPr marL="628650" lvl="1" indent="-171450">
              <a:buFont typeface="Arial" panose="020B0604020202020204" pitchFamily="34" charset="0"/>
              <a:buChar char="•"/>
            </a:pPr>
            <a:r>
              <a:rPr lang="sv-SE" b="1"/>
              <a:t>Timeout</a:t>
            </a:r>
            <a:r>
              <a:rPr lang="sv-SE"/>
              <a:t> </a:t>
            </a:r>
          </a:p>
          <a:p>
            <a:pPr marL="457200" lvl="1" indent="0">
              <a:buFont typeface="Arial" panose="020B0604020202020204" pitchFamily="34" charset="0"/>
              <a:buNone/>
            </a:pPr>
            <a:endParaRPr lang="sv-SE" b="1"/>
          </a:p>
          <a:p>
            <a:pPr lvl="0"/>
            <a:r>
              <a:rPr lang="sv-SE" b="1"/>
              <a:t>Kom ihåg:</a:t>
            </a:r>
          </a:p>
          <a:p>
            <a:pPr marL="171450" indent="-171450">
              <a:buFont typeface="Arial" panose="020B0604020202020204" pitchFamily="34" charset="0"/>
              <a:buChar char="•"/>
            </a:pPr>
            <a:r>
              <a:rPr lang="sv-SE"/>
              <a:t>Blås </a:t>
            </a:r>
            <a:r>
              <a:rPr lang="sv-SE" b="1"/>
              <a:t>högt, tydligt och bestämt</a:t>
            </a:r>
            <a:r>
              <a:rPr lang="sv-SE"/>
              <a:t> – det skapar trygghet</a:t>
            </a:r>
          </a:p>
          <a:p>
            <a:pPr marL="171450" indent="-171450">
              <a:buFont typeface="Arial" panose="020B0604020202020204" pitchFamily="34" charset="0"/>
              <a:buChar char="•"/>
            </a:pPr>
            <a:r>
              <a:rPr lang="sv-SE"/>
              <a:t>Använd visselpipan konsekvent så att spelet blir lätt att följa för alla på planen</a:t>
            </a:r>
          </a:p>
          <a:p>
            <a:pPr marL="171450" indent="-171450">
              <a:buFont typeface="Arial" panose="020B0604020202020204" pitchFamily="34" charset="0"/>
              <a:buChar char="•"/>
            </a:pPr>
            <a:endParaRPr lang="sv-SE"/>
          </a:p>
          <a:p>
            <a:endParaRPr lang="sv-SE" b="1"/>
          </a:p>
        </p:txBody>
      </p:sp>
      <p:sp>
        <p:nvSpPr>
          <p:cNvPr id="4" name="Platshållare för bildnummer 3">
            <a:extLst>
              <a:ext uri="{FF2B5EF4-FFF2-40B4-BE49-F238E27FC236}">
                <a16:creationId xmlns:a16="http://schemas.microsoft.com/office/drawing/2014/main" id="{2EECD4F0-EE3F-B9E8-F3DC-FC56F82930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2351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2907-FB8C-6522-00A1-F9240CBDA21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8E33C3-6E05-8114-84BE-2CF7BB6385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503E221-E06D-9C04-7FD2-E610BE57F4F1}"/>
              </a:ext>
            </a:extLst>
          </p:cNvPr>
          <p:cNvSpPr>
            <a:spLocks noGrp="1"/>
          </p:cNvSpPr>
          <p:nvPr>
            <p:ph type="body" idx="1"/>
          </p:nvPr>
        </p:nvSpPr>
        <p:spPr/>
        <p:txBody>
          <a:bodyPr/>
          <a:lstStyle/>
          <a:p>
            <a:r>
              <a:rPr lang="sv-SE" b="1"/>
              <a:t>Handledningsstöd – Placering på planen</a:t>
            </a:r>
          </a:p>
          <a:p>
            <a:r>
              <a:rPr lang="sv-SE"/>
              <a:t>Som matchledare behöver du vara </a:t>
            </a:r>
            <a:r>
              <a:rPr lang="sv-SE" b="1"/>
              <a:t>nära spelet</a:t>
            </a:r>
            <a:r>
              <a:rPr lang="sv-SE"/>
              <a:t> för att kunna vägleda spelarna på ett bra sätt. Din placering påverkar hur tydlig och effektiv du är i din kommunikation.</a:t>
            </a:r>
          </a:p>
          <a:p>
            <a:endParaRPr lang="sv-SE"/>
          </a:p>
          <a:p>
            <a:r>
              <a:rPr lang="sv-SE"/>
              <a:t>När du är </a:t>
            </a:r>
            <a:r>
              <a:rPr lang="sv-SE" b="1"/>
              <a:t>rätt placerad</a:t>
            </a:r>
            <a:r>
              <a:rPr lang="sv-SE"/>
              <a:t> hjälper du spelarna att:</a:t>
            </a:r>
          </a:p>
          <a:p>
            <a:pPr marL="171450" indent="-171450">
              <a:buFont typeface="Arial" panose="020B0604020202020204" pitchFamily="34" charset="0"/>
              <a:buChar char="•"/>
            </a:pPr>
            <a:r>
              <a:rPr lang="sv-SE"/>
              <a:t>Höra dina signaler</a:t>
            </a:r>
          </a:p>
          <a:p>
            <a:pPr marL="171450" indent="-171450">
              <a:buFont typeface="Arial" panose="020B0604020202020204" pitchFamily="34" charset="0"/>
              <a:buChar char="•"/>
            </a:pPr>
            <a:r>
              <a:rPr lang="sv-SE"/>
              <a:t>Se dina domartecken</a:t>
            </a:r>
          </a:p>
          <a:p>
            <a:pPr marL="171450" indent="-171450">
              <a:buFont typeface="Arial" panose="020B0604020202020204" pitchFamily="34" charset="0"/>
              <a:buChar char="•"/>
            </a:pPr>
            <a:r>
              <a:rPr lang="sv-SE"/>
              <a:t>Förstå vad du säger</a:t>
            </a:r>
          </a:p>
          <a:p>
            <a:endParaRPr lang="sv-SE" b="1"/>
          </a:p>
          <a:p>
            <a:r>
              <a:rPr lang="sv-SE" b="1"/>
              <a:t>Tips till instruktören:</a:t>
            </a:r>
            <a:br>
              <a:rPr lang="sv-SE"/>
            </a:br>
            <a:r>
              <a:rPr lang="sv-SE"/>
              <a:t>Låt deltagarna fundera på hur de själva rör sig på planen – och hur det påverkar deras ledarskap.</a:t>
            </a:r>
          </a:p>
          <a:p>
            <a:endParaRPr lang="sv-SE" b="0"/>
          </a:p>
        </p:txBody>
      </p:sp>
      <p:sp>
        <p:nvSpPr>
          <p:cNvPr id="4" name="Platshållare för bildnummer 3">
            <a:extLst>
              <a:ext uri="{FF2B5EF4-FFF2-40B4-BE49-F238E27FC236}">
                <a16:creationId xmlns:a16="http://schemas.microsoft.com/office/drawing/2014/main" id="{680D8CFD-9954-43D7-34F8-948C5291FA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150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0C306-3220-33CB-32C2-49E9BB7E9F4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93927C2-4AF7-54BF-C3C7-65C5FA7BC2C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E23639-0378-1BAF-5B17-2FF660D29E1A}"/>
              </a:ext>
            </a:extLst>
          </p:cNvPr>
          <p:cNvSpPr>
            <a:spLocks noGrp="1"/>
          </p:cNvSpPr>
          <p:nvPr>
            <p:ph type="body" idx="1"/>
          </p:nvPr>
        </p:nvSpPr>
        <p:spPr/>
        <p:txBody>
          <a:bodyPr/>
          <a:lstStyle/>
          <a:p>
            <a:endParaRPr lang="sv-SE" b="0"/>
          </a:p>
        </p:txBody>
      </p:sp>
      <p:sp>
        <p:nvSpPr>
          <p:cNvPr id="4" name="Platshållare för bildnummer 3">
            <a:extLst>
              <a:ext uri="{FF2B5EF4-FFF2-40B4-BE49-F238E27FC236}">
                <a16:creationId xmlns:a16="http://schemas.microsoft.com/office/drawing/2014/main" id="{F5A04C6B-A916-EDBE-21A5-3F6DE0DC72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786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5F555-9990-64AC-032B-A42894DF3AB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CE8C96-7141-B8C0-1833-B123FD7ACB4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B1011E1-6280-6935-D204-CABC941094A1}"/>
              </a:ext>
            </a:extLst>
          </p:cNvPr>
          <p:cNvSpPr>
            <a:spLocks noGrp="1"/>
          </p:cNvSpPr>
          <p:nvPr>
            <p:ph type="body" idx="1"/>
          </p:nvPr>
        </p:nvSpPr>
        <p:spPr/>
        <p:txBody>
          <a:bodyPr/>
          <a:lstStyle/>
          <a:p>
            <a:r>
              <a:rPr lang="sv-SE" b="1"/>
              <a:t>Handledningsstöd</a:t>
            </a:r>
          </a:p>
          <a:p>
            <a:r>
              <a:rPr lang="sv-SE"/>
              <a:t>Avkast används för att starta spelet i början av varje halvlek och efter mål.</a:t>
            </a:r>
          </a:p>
          <a:p>
            <a:endParaRPr lang="sv-SE" b="1"/>
          </a:p>
          <a:p>
            <a:r>
              <a:rPr lang="sv-SE" b="1"/>
              <a:t>Detta gäller vid avkast:</a:t>
            </a:r>
            <a:endParaRPr lang="sv-SE"/>
          </a:p>
          <a:p>
            <a:pPr marL="171450" indent="-171450">
              <a:buFont typeface="Arial" panose="020B0604020202020204" pitchFamily="34" charset="0"/>
              <a:buChar char="•"/>
            </a:pPr>
            <a:r>
              <a:rPr lang="sv-SE"/>
              <a:t>Utförs </a:t>
            </a:r>
            <a:r>
              <a:rPr lang="sv-SE" b="1"/>
              <a:t>i valfri riktning</a:t>
            </a:r>
            <a:r>
              <a:rPr lang="sv-SE"/>
              <a:t> från avkastområdet, </a:t>
            </a:r>
            <a:r>
              <a:rPr lang="sv-SE" b="1"/>
              <a:t>efter domarens signal</a:t>
            </a:r>
            <a:r>
              <a:rPr lang="sv-SE"/>
              <a:t>.</a:t>
            </a:r>
          </a:p>
          <a:p>
            <a:pPr marL="171450" indent="-171450">
              <a:buFont typeface="Arial" panose="020B0604020202020204" pitchFamily="34" charset="0"/>
              <a:buChar char="•"/>
            </a:pPr>
            <a:r>
              <a:rPr lang="sv-SE"/>
              <a:t>Måste </a:t>
            </a:r>
            <a:r>
              <a:rPr lang="sv-SE" b="1"/>
              <a:t>utföras inom tre sekunder</a:t>
            </a:r>
            <a:r>
              <a:rPr lang="sv-SE"/>
              <a:t> efter signalen.</a:t>
            </a:r>
          </a:p>
          <a:p>
            <a:pPr marL="171450" indent="-171450">
              <a:buFont typeface="Arial" panose="020B0604020202020204" pitchFamily="34" charset="0"/>
              <a:buChar char="•"/>
            </a:pPr>
            <a:r>
              <a:rPr lang="sv-SE"/>
              <a:t>Kastaren måste vara </a:t>
            </a:r>
            <a:r>
              <a:rPr lang="sv-SE" b="1"/>
              <a:t>helt inom avkastområdet</a:t>
            </a:r>
            <a:r>
              <a:rPr lang="sv-SE"/>
              <a:t> och får inte lämna det innan bollen lämnat handen.</a:t>
            </a:r>
          </a:p>
          <a:p>
            <a:pPr marL="171450" indent="-171450">
              <a:buFont typeface="Arial" panose="020B0604020202020204" pitchFamily="34" charset="0"/>
              <a:buChar char="•"/>
            </a:pPr>
            <a:r>
              <a:rPr lang="sv-SE" b="1"/>
              <a:t>Springande avkast är tillåtet</a:t>
            </a:r>
            <a:r>
              <a:rPr lang="sv-SE"/>
              <a:t>, men </a:t>
            </a:r>
            <a:r>
              <a:rPr lang="sv-SE" b="1"/>
              <a:t>ej att hoppa</a:t>
            </a:r>
            <a:r>
              <a:rPr lang="sv-SE"/>
              <a:t> vid kastögonblicket.</a:t>
            </a:r>
          </a:p>
          <a:p>
            <a:endParaRPr lang="sv-SE"/>
          </a:p>
          <a:p>
            <a:r>
              <a:rPr lang="sv-SE" b="1"/>
              <a:t>Bollen räknas som kastad när den:</a:t>
            </a:r>
          </a:p>
          <a:p>
            <a:pPr marL="628650" lvl="1" indent="-171450">
              <a:buFont typeface="Arial" panose="020B0604020202020204" pitchFamily="34" charset="0"/>
              <a:buChar char="•"/>
            </a:pPr>
            <a:r>
              <a:rPr lang="sv-SE"/>
              <a:t>lämnat kastarens hand och passerat </a:t>
            </a:r>
            <a:r>
              <a:rPr lang="sv-SE" err="1"/>
              <a:t>avkastområdets</a:t>
            </a:r>
            <a:r>
              <a:rPr lang="sv-SE"/>
              <a:t> linje, eller</a:t>
            </a:r>
          </a:p>
          <a:p>
            <a:pPr marL="628650" lvl="1" indent="-171450">
              <a:buFont typeface="Arial" panose="020B0604020202020204" pitchFamily="34" charset="0"/>
              <a:buChar char="•"/>
            </a:pPr>
            <a:r>
              <a:rPr lang="sv-SE"/>
              <a:t>tagits emot av en medspelare – även inne i området.</a:t>
            </a:r>
          </a:p>
          <a:p>
            <a:endParaRPr lang="sv-SE" b="1"/>
          </a:p>
          <a:p>
            <a:r>
              <a:rPr lang="sv-SE" b="1"/>
              <a:t>Övriga spelare:</a:t>
            </a:r>
            <a:endParaRPr lang="sv-SE"/>
          </a:p>
          <a:p>
            <a:pPr marL="171450" indent="-171450">
              <a:buFont typeface="Arial" panose="020B0604020202020204" pitchFamily="34" charset="0"/>
              <a:buChar char="•"/>
            </a:pPr>
            <a:r>
              <a:rPr lang="sv-SE" b="1"/>
              <a:t>Egna lagkamrater</a:t>
            </a:r>
            <a:r>
              <a:rPr lang="sv-SE"/>
              <a:t> får inte passera mittlinjen före signal, utom om de står inne i avkastområdet.</a:t>
            </a:r>
          </a:p>
          <a:p>
            <a:pPr marL="171450" indent="-171450">
              <a:buFont typeface="Arial" panose="020B0604020202020204" pitchFamily="34" charset="0"/>
              <a:buChar char="•"/>
            </a:pPr>
            <a:r>
              <a:rPr lang="sv-SE" b="1"/>
              <a:t>Motståndare</a:t>
            </a:r>
            <a:r>
              <a:rPr lang="sv-SE"/>
              <a:t> måste vara </a:t>
            </a:r>
            <a:r>
              <a:rPr lang="sv-SE" b="1"/>
              <a:t>utanför avkastområdet</a:t>
            </a:r>
            <a:r>
              <a:rPr lang="sv-SE"/>
              <a:t> och får inte störa kastet innan det är utfört.</a:t>
            </a:r>
          </a:p>
          <a:p>
            <a:endParaRPr lang="sv-SE" b="1"/>
          </a:p>
        </p:txBody>
      </p:sp>
      <p:sp>
        <p:nvSpPr>
          <p:cNvPr id="4" name="Platshållare för bildnummer 3">
            <a:extLst>
              <a:ext uri="{FF2B5EF4-FFF2-40B4-BE49-F238E27FC236}">
                <a16:creationId xmlns:a16="http://schemas.microsoft.com/office/drawing/2014/main" id="{694218BD-8B1A-9DDC-B5F4-38A873F5F3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71529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EE6EB-DFA9-CB0E-B5AB-25476C332E9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E783EDC-2E5E-7107-B716-54B5AC645CC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AEC376-F098-2640-9639-04FE696B3B17}"/>
              </a:ext>
            </a:extLst>
          </p:cNvPr>
          <p:cNvSpPr>
            <a:spLocks noGrp="1"/>
          </p:cNvSpPr>
          <p:nvPr>
            <p:ph type="body" idx="1"/>
          </p:nvPr>
        </p:nvSpPr>
        <p:spPr/>
        <p:txBody>
          <a:bodyPr/>
          <a:lstStyle/>
          <a:p>
            <a:endParaRPr lang="sv-SE" b="1"/>
          </a:p>
        </p:txBody>
      </p:sp>
      <p:sp>
        <p:nvSpPr>
          <p:cNvPr id="4" name="Platshållare för bildnummer 3">
            <a:extLst>
              <a:ext uri="{FF2B5EF4-FFF2-40B4-BE49-F238E27FC236}">
                <a16:creationId xmlns:a16="http://schemas.microsoft.com/office/drawing/2014/main" id="{98D54C61-D885-2222-83C9-EAD21A306D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6265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27D17-E595-8553-7958-3B30358BC81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24E748E-822E-7837-07B0-49D305979C1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53D5666-408D-9280-998A-FDECDAA9FBC8}"/>
              </a:ext>
            </a:extLst>
          </p:cNvPr>
          <p:cNvSpPr>
            <a:spLocks noGrp="1"/>
          </p:cNvSpPr>
          <p:nvPr>
            <p:ph type="body" idx="1"/>
          </p:nvPr>
        </p:nvSpPr>
        <p:spPr/>
        <p:txBody>
          <a:bodyPr/>
          <a:lstStyle/>
          <a:p>
            <a:r>
              <a:rPr lang="sv-SE" b="1"/>
              <a:t>🧠 Handledningsstöd </a:t>
            </a:r>
          </a:p>
          <a:p>
            <a:r>
              <a:rPr lang="sv-SE"/>
              <a:t>I </a:t>
            </a:r>
            <a:r>
              <a:rPr lang="sv-SE" b="1"/>
              <a:t>minihandboll</a:t>
            </a:r>
            <a:r>
              <a:rPr lang="sv-SE"/>
              <a:t> används inte avkast – istället </a:t>
            </a:r>
            <a:r>
              <a:rPr lang="sv-SE" b="1"/>
              <a:t>startas och återupptas spelet med ett målvaktskast efter mål</a:t>
            </a:r>
            <a:r>
              <a:rPr lang="sv-SE"/>
              <a:t>.</a:t>
            </a:r>
          </a:p>
          <a:p>
            <a:endParaRPr lang="sv-SE" b="1"/>
          </a:p>
          <a:p>
            <a:r>
              <a:rPr lang="sv-SE" b="1"/>
              <a:t>När används målvaktskast?</a:t>
            </a:r>
          </a:p>
          <a:p>
            <a:pPr marL="171450" indent="-171450">
              <a:buFont typeface="Arial" panose="020B0604020202020204" pitchFamily="34" charset="0"/>
              <a:buChar char="•"/>
            </a:pPr>
            <a:r>
              <a:rPr lang="sv-SE"/>
              <a:t>I </a:t>
            </a:r>
            <a:r>
              <a:rPr lang="sv-SE" b="1"/>
              <a:t>början av varje halvlek</a:t>
            </a:r>
            <a:endParaRPr lang="sv-SE"/>
          </a:p>
          <a:p>
            <a:pPr marL="171450" indent="-171450">
              <a:buFont typeface="Arial" panose="020B0604020202020204" pitchFamily="34" charset="0"/>
              <a:buChar char="•"/>
            </a:pPr>
            <a:r>
              <a:rPr lang="sv-SE" b="1"/>
              <a:t>Efter varje mål</a:t>
            </a:r>
            <a:endParaRPr lang="sv-SE"/>
          </a:p>
          <a:p>
            <a:pPr marL="171450" indent="-171450">
              <a:buFont typeface="Arial" panose="020B0604020202020204" pitchFamily="34" charset="0"/>
              <a:buChar char="•"/>
            </a:pPr>
            <a:r>
              <a:rPr lang="sv-SE"/>
              <a:t>När </a:t>
            </a:r>
            <a:r>
              <a:rPr lang="sv-SE" b="1"/>
              <a:t>bollen överskrider yttre mållinjen</a:t>
            </a:r>
            <a:endParaRPr lang="sv-SE"/>
          </a:p>
          <a:p>
            <a:endParaRPr lang="sv-SE" b="1"/>
          </a:p>
          <a:p>
            <a:r>
              <a:rPr lang="sv-SE" b="1"/>
              <a:t>Viktigt att tänka på</a:t>
            </a:r>
          </a:p>
          <a:p>
            <a:r>
              <a:rPr lang="sv-SE"/>
              <a:t>Vid </a:t>
            </a:r>
            <a:r>
              <a:rPr lang="sv-SE" b="1"/>
              <a:t>målvaktskast</a:t>
            </a:r>
            <a:r>
              <a:rPr lang="sv-SE"/>
              <a:t>:</a:t>
            </a:r>
          </a:p>
          <a:p>
            <a:pPr marL="171450" indent="-171450">
              <a:buFont typeface="Arial" panose="020B0604020202020204" pitchFamily="34" charset="0"/>
              <a:buChar char="•"/>
            </a:pPr>
            <a:r>
              <a:rPr lang="sv-SE" b="1"/>
              <a:t>Motståndarlaget ska springa hem till egen målgårdslinje</a:t>
            </a:r>
            <a:br>
              <a:rPr lang="sv-SE"/>
            </a:br>
            <a:r>
              <a:rPr lang="sv-SE"/>
              <a:t>➝ Detta gäller </a:t>
            </a:r>
            <a:r>
              <a:rPr lang="sv-SE" b="1"/>
              <a:t>varje gång</a:t>
            </a:r>
            <a:r>
              <a:rPr lang="sv-SE"/>
              <a:t> spelet startas med målvaktskast</a:t>
            </a:r>
          </a:p>
          <a:p>
            <a:endParaRPr lang="sv-SE" b="1"/>
          </a:p>
          <a:p>
            <a:r>
              <a:rPr lang="sv-SE" b="1"/>
              <a:t>Försvarsspel får inte påbörjas förrän:</a:t>
            </a:r>
          </a:p>
          <a:p>
            <a:pPr marL="171450" indent="-171450">
              <a:buFont typeface="Arial" panose="020B0604020202020204" pitchFamily="34" charset="0"/>
              <a:buChar char="•"/>
            </a:pPr>
            <a:r>
              <a:rPr lang="sv-SE" b="1"/>
              <a:t>Två passningar</a:t>
            </a:r>
            <a:r>
              <a:rPr lang="sv-SE"/>
              <a:t> har genomförts (målvaktskast räknas som en passning), </a:t>
            </a:r>
            <a:r>
              <a:rPr lang="sv-SE" b="1"/>
              <a:t>eller</a:t>
            </a:r>
            <a:endParaRPr lang="sv-SE"/>
          </a:p>
          <a:p>
            <a:pPr marL="171450" indent="-171450">
              <a:buFont typeface="Arial" panose="020B0604020202020204" pitchFamily="34" charset="0"/>
              <a:buChar char="•"/>
            </a:pPr>
            <a:r>
              <a:rPr lang="sv-SE" b="1"/>
              <a:t>Bollen har passerat mittlinjen</a:t>
            </a:r>
            <a:r>
              <a:rPr lang="sv-SE"/>
              <a:t> (kommit in på offensiv planhalva)</a:t>
            </a:r>
          </a:p>
          <a:p>
            <a:endParaRPr lang="sv-SE" b="1"/>
          </a:p>
          <a:p>
            <a:endParaRPr lang="sv-SE" b="0"/>
          </a:p>
        </p:txBody>
      </p:sp>
      <p:sp>
        <p:nvSpPr>
          <p:cNvPr id="4" name="Platshållare för bildnummer 3">
            <a:extLst>
              <a:ext uri="{FF2B5EF4-FFF2-40B4-BE49-F238E27FC236}">
                <a16:creationId xmlns:a16="http://schemas.microsoft.com/office/drawing/2014/main" id="{CF19CA59-F08C-4297-674E-6F0B8B7EE0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6149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3339-408C-4A4C-C576-B0B2E54CD9A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D8A7A41-61F1-1E5C-0833-82E823925F6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7070D0C-27D5-883D-E5DE-3B7CD88CF112}"/>
              </a:ext>
            </a:extLst>
          </p:cNvPr>
          <p:cNvSpPr>
            <a:spLocks noGrp="1"/>
          </p:cNvSpPr>
          <p:nvPr>
            <p:ph type="body" idx="1"/>
          </p:nvPr>
        </p:nvSpPr>
        <p:spPr/>
        <p:txBody>
          <a:bodyPr/>
          <a:lstStyle/>
          <a:p>
            <a:r>
              <a:rPr lang="sv-SE" b="1"/>
              <a:t>Handledningsstöd – Avvikelser från ordinarie spelregler i minihandboll</a:t>
            </a:r>
          </a:p>
          <a:p>
            <a:r>
              <a:rPr lang="sv-SE"/>
              <a:t>Minihandboll har anpassade regler för att skapa ett lekfullt, tryggt och lärande spel för barn. Här är viktiga avvikelser från vanliga spelregler:</a:t>
            </a:r>
          </a:p>
          <a:p>
            <a:endParaRPr lang="sv-SE" b="1"/>
          </a:p>
          <a:p>
            <a:pPr marL="171450" indent="-171450">
              <a:buFont typeface="Arial" panose="020B0604020202020204" pitchFamily="34" charset="0"/>
              <a:buChar char="•"/>
            </a:pPr>
            <a:r>
              <a:rPr lang="sv-SE" b="1"/>
              <a:t>Tresekundersregeln tillämpas inte</a:t>
            </a:r>
            <a:r>
              <a:rPr lang="sv-SE"/>
              <a:t> – vägled spelaren att passa eller agera istället för att blåsa.</a:t>
            </a:r>
          </a:p>
          <a:p>
            <a:pPr marL="171450" indent="-171450">
              <a:buFont typeface="Arial" panose="020B0604020202020204" pitchFamily="34" charset="0"/>
              <a:buChar char="•"/>
            </a:pPr>
            <a:r>
              <a:rPr lang="sv-SE" b="1"/>
              <a:t>Dubbelstuds och stegfel</a:t>
            </a:r>
            <a:r>
              <a:rPr lang="sv-SE"/>
              <a:t> – spelaren går tillbaka till startposition, behåller bollen och spelet återstartas med ett </a:t>
            </a:r>
            <a:r>
              <a:rPr lang="sv-SE" b="1"/>
              <a:t>frikast</a:t>
            </a:r>
            <a:r>
              <a:rPr lang="sv-SE"/>
              <a:t>.</a:t>
            </a:r>
          </a:p>
          <a:p>
            <a:pPr marL="171450" indent="-171450">
              <a:buFont typeface="Arial" panose="020B0604020202020204" pitchFamily="34" charset="0"/>
              <a:buChar char="•"/>
            </a:pPr>
            <a:r>
              <a:rPr lang="sv-SE" b="1"/>
              <a:t>Farligt spel</a:t>
            </a:r>
            <a:r>
              <a:rPr lang="sv-SE"/>
              <a:t> – matchledaren dömer </a:t>
            </a:r>
            <a:r>
              <a:rPr lang="sv-SE" b="1"/>
              <a:t>personlig utvisning i två anfall</a:t>
            </a:r>
            <a:r>
              <a:rPr lang="sv-SE"/>
              <a:t>. Laget ersätter spelaren direkt för att behålla antalet spelare på planen.</a:t>
            </a:r>
          </a:p>
          <a:p>
            <a:pPr marL="171450" indent="-171450">
              <a:buFont typeface="Arial" panose="020B0604020202020204" pitchFamily="34" charset="0"/>
              <a:buChar char="•"/>
            </a:pPr>
            <a:r>
              <a:rPr lang="sv-SE" b="1"/>
              <a:t>Avkast och hörnkast används inte</a:t>
            </a:r>
            <a:r>
              <a:rPr lang="sv-SE"/>
              <a:t> – ersätts med </a:t>
            </a:r>
            <a:r>
              <a:rPr lang="sv-SE" b="1"/>
              <a:t>målvaktskast</a:t>
            </a:r>
            <a:r>
              <a:rPr lang="sv-SE"/>
              <a:t>.</a:t>
            </a:r>
          </a:p>
          <a:p>
            <a:pPr marL="171450" indent="-171450">
              <a:buFont typeface="Arial" panose="020B0604020202020204" pitchFamily="34" charset="0"/>
              <a:buChar char="•"/>
            </a:pPr>
            <a:r>
              <a:rPr lang="sv-SE" b="1"/>
              <a:t>Vid målvaktskast</a:t>
            </a:r>
            <a:r>
              <a:rPr lang="sv-SE"/>
              <a:t> – det andra laget ska springa hem till egen målgårdslinje och </a:t>
            </a:r>
            <a:r>
              <a:rPr lang="sv-SE" b="1"/>
              <a:t>inte gå upp i offensivt försvar</a:t>
            </a:r>
            <a:r>
              <a:rPr lang="sv-SE"/>
              <a:t> förrän två passningar är genomförda eller bollen passerat mittlinjen.</a:t>
            </a:r>
          </a:p>
          <a:p>
            <a:pPr marL="171450" indent="-171450">
              <a:buFont typeface="Arial" panose="020B0604020202020204" pitchFamily="34" charset="0"/>
              <a:buChar char="•"/>
            </a:pPr>
            <a:r>
              <a:rPr lang="sv-SE" b="1"/>
              <a:t>Fysisk kontakt som omfamningar, låsningar eller knuffar är inte tillåten</a:t>
            </a:r>
            <a:r>
              <a:rPr lang="sv-SE"/>
              <a:t>.</a:t>
            </a:r>
          </a:p>
          <a:p>
            <a:endParaRPr lang="sv-SE"/>
          </a:p>
          <a:p>
            <a:r>
              <a:rPr lang="sv-SE"/>
              <a:t>Som instruktör – uppmuntra matchledare att vägleda, inte bestraffa, och förklara regler lugnt och tydligt i spelets gång.</a:t>
            </a:r>
          </a:p>
          <a:p>
            <a:endParaRPr lang="sv-SE"/>
          </a:p>
        </p:txBody>
      </p:sp>
      <p:sp>
        <p:nvSpPr>
          <p:cNvPr id="4" name="Platshållare för bildnummer 3">
            <a:extLst>
              <a:ext uri="{FF2B5EF4-FFF2-40B4-BE49-F238E27FC236}">
                <a16:creationId xmlns:a16="http://schemas.microsoft.com/office/drawing/2014/main" id="{954731FA-D03D-7659-D1A7-3DFDE3D564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7056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4D891-6F98-9CD5-CE44-E7BDDF717BF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05310BC-EBE7-CEDC-28AB-21DCAFC9711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DB76C00-24F9-D6EB-3523-5DC5A5B0DB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Handledningsstöd – Anpassa dömandet till barnens nivå</a:t>
            </a:r>
            <a:br>
              <a:rPr lang="sv-SE"/>
            </a:br>
            <a:r>
              <a:rPr lang="sv-SE"/>
              <a:t>I minihandboll är barnens kunskap och erfarenhet olika – vissa är helt nya och vet inte alltid vad som är rätt eller fel. Som matchledare ska du anpassa dömandet och fokusera på lärande.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Ditt uppdrag är att </a:t>
            </a:r>
            <a:r>
              <a:rPr lang="sv-SE" b="1"/>
              <a:t>vägleda, inte bestraffa</a:t>
            </a:r>
            <a:r>
              <a:rPr lang="sv-SE"/>
              <a:t>. Genom att visa och förklara bygger du trygghet och lärande i spelet:</a:t>
            </a:r>
          </a:p>
          <a:p>
            <a:pPr marL="171450" indent="-171450">
              <a:buFont typeface="Arial" panose="020B0604020202020204" pitchFamily="34" charset="0"/>
              <a:buChar char="•"/>
            </a:pPr>
            <a:r>
              <a:rPr lang="sv-SE"/>
              <a:t>Blåsa av när spelare begår tydliga regelbrott</a:t>
            </a:r>
          </a:p>
          <a:p>
            <a:pPr marL="171450" indent="-171450">
              <a:buFont typeface="Arial" panose="020B0604020202020204" pitchFamily="34" charset="0"/>
              <a:buChar char="•"/>
            </a:pPr>
            <a:r>
              <a:rPr lang="sv-SE"/>
              <a:t>Hjälpa spelarna att förstå vad de får och inte får göra</a:t>
            </a:r>
          </a:p>
          <a:p>
            <a:pPr marL="171450" indent="-171450">
              <a:buFont typeface="Arial" panose="020B0604020202020204" pitchFamily="34" charset="0"/>
              <a:buChar char="•"/>
            </a:pPr>
            <a:r>
              <a:rPr lang="sv-SE"/>
              <a:t>Återstarta spelet med rätt kast, utan att ”straffa”</a:t>
            </a:r>
          </a:p>
          <a:p>
            <a:endParaRPr lang="sv-SE"/>
          </a:p>
          <a:p>
            <a:r>
              <a:rPr lang="sv-SE"/>
              <a:t>Ibland kan det bli rörigt på planen, och spelarna vet inte vem som ska ha bollen eller var spelet ska starta även fast du blåst högt och visat tydliga tecken. </a:t>
            </a:r>
          </a:p>
          <a:p>
            <a:r>
              <a:rPr lang="sv-SE"/>
              <a:t>Då är det viktigt att du som matchledare tar kontroll över situationen:</a:t>
            </a:r>
          </a:p>
          <a:p>
            <a:pPr marL="0" indent="0">
              <a:buFont typeface="Arial" panose="020B0604020202020204" pitchFamily="34" charset="0"/>
              <a:buNone/>
            </a:pPr>
            <a:r>
              <a:rPr lang="sv-SE"/>
              <a:t>Ta bollen i handen, Ge en kort och enkel instruktion, Ge bollen till laget som ska ha bollen, Visa tydligt var spelet ska återupptas</a:t>
            </a:r>
          </a:p>
          <a:p>
            <a:endParaRPr lang="sv-SE"/>
          </a:p>
          <a:p>
            <a:r>
              <a:rPr lang="sv-SE"/>
              <a:t>Detta skapar trygghet, tydlighet och hjälper matchen att flyta på.</a:t>
            </a:r>
          </a:p>
          <a:p>
            <a:endParaRPr lang="sv-SE"/>
          </a:p>
          <a:p>
            <a:r>
              <a:rPr lang="sv-SE"/>
              <a:t>Tydliga regelbrott som </a:t>
            </a:r>
            <a:r>
              <a:rPr lang="sv-SE" b="1"/>
              <a:t>stegfel</a:t>
            </a:r>
            <a:r>
              <a:rPr lang="sv-SE"/>
              <a:t>, </a:t>
            </a:r>
            <a:r>
              <a:rPr lang="sv-SE" b="1"/>
              <a:t>dubbelstuds</a:t>
            </a:r>
            <a:r>
              <a:rPr lang="sv-SE"/>
              <a:t>, </a:t>
            </a:r>
            <a:r>
              <a:rPr lang="sv-SE" b="1"/>
              <a:t>övertramp</a:t>
            </a:r>
            <a:r>
              <a:rPr lang="sv-SE"/>
              <a:t> eller mål efter fel ska inte leda till fördel för bollförande lag. Blås av spelet, ge rätt kast och förklara varför.</a:t>
            </a:r>
          </a:p>
          <a:p>
            <a:endParaRPr lang="sv-SE"/>
          </a:p>
          <a:p>
            <a:r>
              <a:rPr lang="sv-SE"/>
              <a:t>Om spelaren blir </a:t>
            </a:r>
            <a:r>
              <a:rPr lang="sv-SE" b="1"/>
              <a:t>otillåtet hindrad före regelbrottet</a:t>
            </a:r>
            <a:r>
              <a:rPr lang="sv-SE"/>
              <a:t>, ska frikast dömas. </a:t>
            </a:r>
          </a:p>
          <a:p>
            <a:endParaRPr lang="sv-SE"/>
          </a:p>
          <a:p>
            <a:r>
              <a:rPr lang="sv-SE"/>
              <a:t>Vid mindre fel – som fyra steg, felaktig dribbling eller ett litet övertramp i målgården – kan du tillämpa fördel om det inte påverkar spelet eller leder till mål. Förklara gärna felet efteråt, så spelaren får en chans att lära.</a:t>
            </a:r>
          </a:p>
          <a:p>
            <a:endParaRPr lang="sv-SE"/>
          </a:p>
        </p:txBody>
      </p:sp>
      <p:sp>
        <p:nvSpPr>
          <p:cNvPr id="4" name="Platshållare för bildnummer 3">
            <a:extLst>
              <a:ext uri="{FF2B5EF4-FFF2-40B4-BE49-F238E27FC236}">
                <a16:creationId xmlns:a16="http://schemas.microsoft.com/office/drawing/2014/main" id="{61D3E5E9-C00C-1D15-B9CA-94A86029F8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56628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E9BB3-352E-DDE3-F3A8-CF9BABBE6A6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E35DA0E-1428-345F-E3B0-335A0C40018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A8C93FE-4D19-BCE5-90E7-75050D6CBB3F}"/>
              </a:ext>
            </a:extLst>
          </p:cNvPr>
          <p:cNvSpPr>
            <a:spLocks noGrp="1"/>
          </p:cNvSpPr>
          <p:nvPr>
            <p:ph type="body" idx="1"/>
          </p:nvPr>
        </p:nvSpPr>
        <p:spPr/>
        <p:txBody>
          <a:bodyPr/>
          <a:lstStyle/>
          <a:p>
            <a:r>
              <a:rPr lang="sv-SE" b="0"/>
              <a:t>En låsning är ett agerande där försvararen griper anfallarens bollhållande hand med ena handen samtidigt som den andra handen placeras mot anfallarens överkropp. Agerandet leder till ett frikast till motståndarlaget. </a:t>
            </a:r>
          </a:p>
          <a:p>
            <a:endParaRPr lang="sv-SE" b="0"/>
          </a:p>
          <a:p>
            <a:endParaRPr lang="sv-SE" b="0"/>
          </a:p>
        </p:txBody>
      </p:sp>
      <p:sp>
        <p:nvSpPr>
          <p:cNvPr id="4" name="Platshållare för bildnummer 3">
            <a:extLst>
              <a:ext uri="{FF2B5EF4-FFF2-40B4-BE49-F238E27FC236}">
                <a16:creationId xmlns:a16="http://schemas.microsoft.com/office/drawing/2014/main" id="{F9ECCA3A-9C8F-D8BB-D108-17FE0E439A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082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6D608-1796-2A25-1415-C52C1ED3FAC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DAB8070-7FD3-28F0-8F72-1E5B437CCF0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E67F7B6-A8FE-02F5-481C-9FE8D108B00E}"/>
              </a:ext>
            </a:extLst>
          </p:cNvPr>
          <p:cNvSpPr>
            <a:spLocks noGrp="1"/>
          </p:cNvSpPr>
          <p:nvPr>
            <p:ph type="body" idx="1"/>
          </p:nvPr>
        </p:nvSpPr>
        <p:spPr/>
        <p:txBody>
          <a:bodyPr/>
          <a:lstStyle/>
          <a:p>
            <a:r>
              <a:rPr lang="sv-SE" b="1"/>
              <a:t>Handledningsstöd – Varning</a:t>
            </a:r>
          </a:p>
          <a:p>
            <a:r>
              <a:rPr lang="sv-SE"/>
              <a:t>En varning (gult kort) används för att sätta nivån i matchen, särskilt vid ojust spel riktat mot motståndarens kropp. Matchledarens uppgift är att markera att ett beteende är oacceptabelt – utan att direkt gå till utvisning.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a:t>Fasthållning är ett förseelse som uteslutande är inriktat på motståndarens kropp oftast runt midjan. Agerande ska bestraffas med en varning. </a:t>
            </a:r>
          </a:p>
          <a:p>
            <a:endParaRPr lang="sv-SE"/>
          </a:p>
          <a:p>
            <a:endParaRPr lang="sv-SE" b="1"/>
          </a:p>
          <a:p>
            <a:r>
              <a:rPr lang="sv-SE" b="1"/>
              <a:t>Kom ihåg:</a:t>
            </a:r>
            <a:endParaRPr lang="sv-SE"/>
          </a:p>
          <a:p>
            <a:pPr marL="171450" indent="-171450">
              <a:buFont typeface="Arial" panose="020B0604020202020204" pitchFamily="34" charset="0"/>
              <a:buChar char="•"/>
            </a:pPr>
            <a:r>
              <a:rPr lang="sv-SE"/>
              <a:t>Visa varningen tydligt för den spelare eller ledare det gäller.</a:t>
            </a:r>
          </a:p>
          <a:p>
            <a:pPr marL="171450" indent="-171450">
              <a:buFont typeface="Arial" panose="020B0604020202020204" pitchFamily="34" charset="0"/>
              <a:buChar char="•"/>
            </a:pPr>
            <a:r>
              <a:rPr lang="sv-SE"/>
              <a:t>En spelare bör bara få </a:t>
            </a:r>
            <a:r>
              <a:rPr lang="sv-SE" b="1"/>
              <a:t>en varning</a:t>
            </a:r>
            <a:r>
              <a:rPr lang="sv-SE"/>
              <a:t> per match.</a:t>
            </a:r>
          </a:p>
          <a:p>
            <a:pPr marL="171450" indent="-171450">
              <a:buFont typeface="Arial" panose="020B0604020202020204" pitchFamily="34" charset="0"/>
              <a:buChar char="•"/>
            </a:pPr>
            <a:r>
              <a:rPr lang="sv-SE"/>
              <a:t>Ett lag bör få </a:t>
            </a:r>
            <a:r>
              <a:rPr lang="sv-SE" b="1"/>
              <a:t>max tre varningar</a:t>
            </a:r>
            <a:r>
              <a:rPr lang="sv-SE"/>
              <a:t> totalt.</a:t>
            </a:r>
          </a:p>
          <a:p>
            <a:endParaRPr lang="sv-SE" b="1"/>
          </a:p>
          <a:p>
            <a:r>
              <a:rPr lang="sv-SE" b="1"/>
              <a:t>Exempel på situationer som kan leda till varning:</a:t>
            </a:r>
            <a:endParaRPr lang="sv-SE"/>
          </a:p>
          <a:p>
            <a:pPr marL="171450" indent="-171450">
              <a:buFont typeface="Arial" panose="020B0604020202020204" pitchFamily="34" charset="0"/>
              <a:buChar char="•"/>
            </a:pPr>
            <a:r>
              <a:rPr lang="sv-SE"/>
              <a:t>Ojustheter från sidan</a:t>
            </a:r>
          </a:p>
          <a:p>
            <a:pPr marL="171450" indent="-171450">
              <a:buFont typeface="Arial" panose="020B0604020202020204" pitchFamily="34" charset="0"/>
              <a:buChar char="•"/>
            </a:pPr>
            <a:r>
              <a:rPr lang="sv-SE"/>
              <a:t>Fasthållning</a:t>
            </a:r>
          </a:p>
          <a:p>
            <a:pPr marL="171450" indent="-171450">
              <a:buFont typeface="Arial" panose="020B0604020202020204" pitchFamily="34" charset="0"/>
              <a:buChar char="•"/>
            </a:pPr>
            <a:r>
              <a:rPr lang="sv-SE"/>
              <a:t>Omklamring runt midjan</a:t>
            </a:r>
          </a:p>
          <a:p>
            <a:pPr marL="171450" indent="-171450">
              <a:buFont typeface="Arial" panose="020B0604020202020204" pitchFamily="34" charset="0"/>
              <a:buChar char="•"/>
            </a:pPr>
            <a:r>
              <a:rPr lang="sv-SE"/>
              <a:t>Tröjdragning</a:t>
            </a:r>
          </a:p>
          <a:p>
            <a:endParaRPr lang="sv-SE" b="0"/>
          </a:p>
        </p:txBody>
      </p:sp>
      <p:sp>
        <p:nvSpPr>
          <p:cNvPr id="4" name="Platshållare för bildnummer 3">
            <a:extLst>
              <a:ext uri="{FF2B5EF4-FFF2-40B4-BE49-F238E27FC236}">
                <a16:creationId xmlns:a16="http://schemas.microsoft.com/office/drawing/2014/main" id="{0E52606F-B080-8EB0-B72E-377AE58FBE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640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59B64-E9CF-20A6-1345-5D3EC85A9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B0055-12B5-64FB-7566-30CD7CBB0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6A626-C4E8-3522-D8C6-7990566B407E}"/>
              </a:ext>
            </a:extLst>
          </p:cNvPr>
          <p:cNvSpPr>
            <a:spLocks noGrp="1"/>
          </p:cNvSpPr>
          <p:nvPr>
            <p:ph type="body" idx="1"/>
          </p:nvPr>
        </p:nvSpPr>
        <p:spPr/>
        <p:txBody>
          <a:bodyPr/>
          <a:lstStyle/>
          <a:p>
            <a:r>
              <a:rPr lang="sv-SE"/>
              <a:t>Oavsett om vi dömer med varandra eller om vi tittar på matcher där domare dömer så tänk på att stötta.</a:t>
            </a:r>
          </a:p>
          <a:p>
            <a:r>
              <a:rPr lang="sv-SE"/>
              <a:t>Där vi har yngre domare är det oerhört viktigt att vi tar hand om dem.</a:t>
            </a:r>
          </a:p>
          <a:p>
            <a:endParaRPr lang="sv-SE"/>
          </a:p>
          <a:p>
            <a:r>
              <a:rPr lang="sv-SE"/>
              <a:t>Sociala medier. Viktigt att man tänker på vad man skriver.</a:t>
            </a:r>
          </a:p>
          <a:p>
            <a:endParaRPr lang="sv-SE"/>
          </a:p>
          <a:p>
            <a:r>
              <a:rPr lang="sv-SE"/>
              <a:t>Få igång lite diskussion bland deltagarna.</a:t>
            </a:r>
          </a:p>
          <a:p>
            <a:r>
              <a:rPr lang="sv-SE"/>
              <a:t>Stöttning på planen. Allt ifrån att man hjälps åt med domslut, peppar varandra mm.</a:t>
            </a:r>
          </a:p>
          <a:p>
            <a:r>
              <a:rPr lang="sv-SE"/>
              <a:t>Stöttning utanför planen. Snackar om hur det har gått. Vad kan man jobba på till nästa gång och vad gjorde man bra. Alla domare har svårt med något. Försök jobba på de sakerna. Var ödmjuk.</a:t>
            </a:r>
          </a:p>
        </p:txBody>
      </p:sp>
      <p:sp>
        <p:nvSpPr>
          <p:cNvPr id="4" name="Slide Number Placeholder 3">
            <a:extLst>
              <a:ext uri="{FF2B5EF4-FFF2-40B4-BE49-F238E27FC236}">
                <a16:creationId xmlns:a16="http://schemas.microsoft.com/office/drawing/2014/main" id="{6DDAA3E4-2F78-9FE0-923A-6393C6E57C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7AAE90-A2B9-4337-8601-3F0215609C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264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4B01D-C712-5B4C-07D8-3D247DB5F29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D5ED140-DD5E-6F5F-B621-2347F4B2169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B6E62CE-E4CC-FC36-02C8-3B64702227CA}"/>
              </a:ext>
            </a:extLst>
          </p:cNvPr>
          <p:cNvSpPr>
            <a:spLocks noGrp="1"/>
          </p:cNvSpPr>
          <p:nvPr>
            <p:ph type="body" idx="1"/>
          </p:nvPr>
        </p:nvSpPr>
        <p:spPr/>
        <p:txBody>
          <a:bodyPr/>
          <a:lstStyle/>
          <a:p>
            <a:r>
              <a:rPr lang="sv-SE" b="1"/>
              <a:t>Handledningsstöd – Utvisning (2 minuter)</a:t>
            </a:r>
          </a:p>
          <a:p>
            <a:r>
              <a:rPr lang="sv-SE"/>
              <a:t>En utvisning används vid allvarliga ojustheter – särskilt när en spelare </a:t>
            </a:r>
            <a:r>
              <a:rPr lang="sv-SE" b="1"/>
              <a:t>bortser från risken att skada en motståndare</a:t>
            </a:r>
            <a:r>
              <a:rPr lang="sv-SE"/>
              <a:t>, även om spelaren inte tidigare varnats.</a:t>
            </a:r>
            <a:endParaRPr lang="sv-SE" b="1"/>
          </a:p>
          <a:p>
            <a:endParaRPr lang="sv-SE" b="1"/>
          </a:p>
          <a:p>
            <a:r>
              <a:rPr lang="sv-SE" b="1"/>
              <a:t>Så fungerar utvisning:</a:t>
            </a:r>
            <a:endParaRPr lang="sv-SE"/>
          </a:p>
          <a:p>
            <a:pPr marL="171450" indent="-171450">
              <a:buFont typeface="Arial" panose="020B0604020202020204" pitchFamily="34" charset="0"/>
              <a:buChar char="•"/>
            </a:pPr>
            <a:r>
              <a:rPr lang="sv-SE"/>
              <a:t>Visa utvisningen med </a:t>
            </a:r>
            <a:r>
              <a:rPr lang="sv-SE" b="1"/>
              <a:t>uppsträckt arm och två fingrar</a:t>
            </a:r>
            <a:r>
              <a:rPr lang="sv-SE"/>
              <a:t> mot den skyldige spelaren eller ledaren.</a:t>
            </a:r>
          </a:p>
          <a:p>
            <a:pPr marL="171450" indent="-171450">
              <a:buFont typeface="Arial" panose="020B0604020202020204" pitchFamily="34" charset="0"/>
              <a:buChar char="•"/>
            </a:pPr>
            <a:r>
              <a:rPr lang="sv-SE"/>
              <a:t>En utvisning gäller alltid i </a:t>
            </a:r>
            <a:r>
              <a:rPr lang="sv-SE" b="1"/>
              <a:t>2 minuter speltid</a:t>
            </a:r>
            <a:r>
              <a:rPr lang="sv-SE"/>
              <a:t>.</a:t>
            </a:r>
          </a:p>
          <a:p>
            <a:pPr marL="171450" indent="-171450">
              <a:buFont typeface="Arial" panose="020B0604020202020204" pitchFamily="34" charset="0"/>
              <a:buChar char="•"/>
            </a:pPr>
            <a:r>
              <a:rPr lang="sv-SE" b="1"/>
              <a:t>Tredje utvisningen</a:t>
            </a:r>
            <a:r>
              <a:rPr lang="sv-SE"/>
              <a:t> för samma spelare = </a:t>
            </a:r>
            <a:r>
              <a:rPr lang="sv-SE" b="1"/>
              <a:t>diskvalifikation</a:t>
            </a:r>
            <a:r>
              <a:rPr lang="sv-SE"/>
              <a:t>.</a:t>
            </a:r>
          </a:p>
          <a:p>
            <a:pPr marL="171450" indent="-171450">
              <a:buFont typeface="Arial" panose="020B0604020202020204" pitchFamily="34" charset="0"/>
              <a:buChar char="•"/>
            </a:pPr>
            <a:r>
              <a:rPr lang="sv-SE" b="1"/>
              <a:t>Timeout är obligatorisk</a:t>
            </a:r>
            <a:r>
              <a:rPr lang="sv-SE"/>
              <a:t> vid alla utvisningar.</a:t>
            </a:r>
          </a:p>
          <a:p>
            <a:endParaRPr lang="sv-SE" b="1"/>
          </a:p>
          <a:p>
            <a:r>
              <a:rPr lang="sv-SE" b="1"/>
              <a:t>Exempel på situationer som ska ge utvisning:</a:t>
            </a:r>
            <a:endParaRPr lang="sv-SE"/>
          </a:p>
          <a:p>
            <a:pPr marL="171450" indent="-171450">
              <a:buFont typeface="Arial" panose="020B0604020202020204" pitchFamily="34" charset="0"/>
              <a:buChar char="•"/>
            </a:pPr>
            <a:r>
              <a:rPr lang="sv-SE"/>
              <a:t>Hård eller vårdslös kroppskontakt mot spelare i hög fart</a:t>
            </a:r>
          </a:p>
          <a:p>
            <a:pPr marL="171450" indent="-171450">
              <a:buFont typeface="Arial" panose="020B0604020202020204" pitchFamily="34" charset="0"/>
              <a:buChar char="•"/>
            </a:pPr>
            <a:r>
              <a:rPr lang="sv-SE"/>
              <a:t>Fasthållning under längre tid</a:t>
            </a:r>
          </a:p>
          <a:p>
            <a:pPr marL="171450" indent="-171450">
              <a:buFont typeface="Arial" panose="020B0604020202020204" pitchFamily="34" charset="0"/>
              <a:buChar char="•"/>
            </a:pPr>
            <a:r>
              <a:rPr lang="sv-SE"/>
              <a:t>Träff mot huvud, hals eller nacke</a:t>
            </a:r>
          </a:p>
          <a:p>
            <a:pPr marL="171450" indent="-171450">
              <a:buFont typeface="Arial" panose="020B0604020202020204" pitchFamily="34" charset="0"/>
              <a:buChar char="•"/>
            </a:pPr>
            <a:r>
              <a:rPr lang="sv-SE"/>
              <a:t>Hårt slag mot kroppen eller kastarmen</a:t>
            </a:r>
          </a:p>
          <a:p>
            <a:pPr marL="171450" indent="-171450">
              <a:buFont typeface="Arial" panose="020B0604020202020204" pitchFamily="34" charset="0"/>
              <a:buChar char="•"/>
            </a:pPr>
            <a:r>
              <a:rPr lang="sv-SE"/>
              <a:t>Försök att få motståndaren att tappa balansen</a:t>
            </a:r>
          </a:p>
          <a:p>
            <a:endParaRPr lang="sv-SE" b="1"/>
          </a:p>
          <a:p>
            <a:endParaRPr lang="sv-SE"/>
          </a:p>
          <a:p>
            <a:endParaRPr lang="sv-SE" b="0"/>
          </a:p>
        </p:txBody>
      </p:sp>
      <p:sp>
        <p:nvSpPr>
          <p:cNvPr id="4" name="Platshållare för bildnummer 3">
            <a:extLst>
              <a:ext uri="{FF2B5EF4-FFF2-40B4-BE49-F238E27FC236}">
                <a16:creationId xmlns:a16="http://schemas.microsoft.com/office/drawing/2014/main" id="{00F0A22B-7495-08CF-35DE-5E4320F37B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47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Låt deltagarna diskutera hur de tycker att en bra domare ska vara. Låt alla grupper säga något. Tryck sedan fram vad vi ”tycker”.</a:t>
            </a:r>
          </a:p>
          <a:p>
            <a:r>
              <a:rPr lang="sv-SE"/>
              <a:t>Tänk på att en sak kan beskrivas med många olika ord.</a:t>
            </a:r>
          </a:p>
          <a:p>
            <a:r>
              <a:rPr lang="sv-SE"/>
              <a:t>På kommande </a:t>
            </a:r>
            <a:r>
              <a:rPr lang="sv-SE" err="1"/>
              <a:t>slides</a:t>
            </a:r>
            <a:r>
              <a:rPr lang="sv-SE"/>
              <a:t>. Försök få spelarna att försöka se utifrån en domares synvinkel. Dessa är spelare och ser ifrån sin synvinkel.</a:t>
            </a:r>
          </a:p>
          <a:p>
            <a:endParaRPr lang="sv-SE"/>
          </a:p>
          <a:p>
            <a:r>
              <a:rPr lang="sv-SE"/>
              <a:t>Modig – Leta inte fel men blås för det ni ser. Att släppa en situation kan skapa problem senare.</a:t>
            </a:r>
            <a:endParaRPr lang="sv-SE">
              <a:ea typeface="Calibri"/>
              <a:cs typeface="Calibri"/>
            </a:endParaRPr>
          </a:p>
          <a:p>
            <a:r>
              <a:rPr lang="sv-SE"/>
              <a:t>Konsekvent – Rättvis och samma bedömning oavsett hemma- eller bortalag. </a:t>
            </a:r>
            <a:endParaRPr lang="sv-SE">
              <a:ea typeface="Calibri"/>
              <a:cs typeface="Calibri"/>
            </a:endParaRPr>
          </a:p>
          <a:p>
            <a:r>
              <a:rPr lang="sv-SE"/>
              <a:t>Regelkunskaper – Kunna viktiga regler men också att kunna omsätta dessa i praktiken</a:t>
            </a:r>
            <a:endParaRPr lang="sv-SE">
              <a:ea typeface="Calibri"/>
              <a:cs typeface="Calibri"/>
            </a:endParaRPr>
          </a:p>
          <a:p>
            <a:r>
              <a:rPr lang="sv-SE"/>
              <a:t>Spelförståelse – Har ni mycket gratis som spelare. Fundera vad som kan hända i nästa situation och var förberedd.</a:t>
            </a:r>
            <a:endParaRPr lang="sv-SE">
              <a:ea typeface="Calibri"/>
              <a:cs typeface="Calibri"/>
            </a:endParaRPr>
          </a:p>
          <a:p>
            <a:r>
              <a:rPr lang="sv-SE"/>
              <a:t>Kommunikation – Med spelare, ledare, funktionärer och kollegan. Man ska inte gå och förklara allt men heller inte vägra att prata. Bra att få ”med” sig spelarna och ledarna.</a:t>
            </a:r>
            <a:endParaRPr lang="sv-SE">
              <a:ea typeface="Calibri" panose="020F0502020204030204"/>
              <a:cs typeface="Calibri" panose="020F0502020204030204"/>
            </a:endParaRPr>
          </a:p>
          <a:p>
            <a:r>
              <a:rPr lang="sv-SE"/>
              <a:t>God fysik – Hänga med i matchen är viktigt och att vara där man ska.</a:t>
            </a:r>
            <a:endParaRPr lang="sv-SE">
              <a:ea typeface="Calibri"/>
              <a:cs typeface="Calibri"/>
            </a:endParaRPr>
          </a:p>
          <a:p>
            <a:r>
              <a:rPr lang="sv-SE">
                <a:ea typeface="Calibri"/>
                <a:cs typeface="Calibri"/>
              </a:rPr>
              <a:t>Stil &amp; Profil </a:t>
            </a:r>
            <a:r>
              <a:rPr lang="sv-SE"/>
              <a:t>– Att ha på sig domarkläder och att man hälsar på ledare osv ger en respekt som domare. Domaren visar att man vill döma och göra sitt bästa.</a:t>
            </a:r>
          </a:p>
        </p:txBody>
      </p:sp>
      <p:sp>
        <p:nvSpPr>
          <p:cNvPr id="4" name="Platshållare för bildnummer 3"/>
          <p:cNvSpPr>
            <a:spLocks noGrp="1"/>
          </p:cNvSpPr>
          <p:nvPr>
            <p:ph type="sldNum" sz="quarter" idx="10"/>
          </p:nvPr>
        </p:nvSpPr>
        <p:spPr/>
        <p:txBody>
          <a:bodyPr/>
          <a:lstStyle/>
          <a:p>
            <a:fld id="{43C0B360-7C37-4070-83B6-2FEF8A8B5402}" type="slidenum">
              <a:rPr lang="sv-SE" smtClean="0"/>
              <a:t>3</a:t>
            </a:fld>
            <a:endParaRPr lang="sv-SE"/>
          </a:p>
        </p:txBody>
      </p:sp>
    </p:spTree>
    <p:extLst>
      <p:ext uri="{BB962C8B-B14F-4D97-AF65-F5344CB8AC3E}">
        <p14:creationId xmlns:p14="http://schemas.microsoft.com/office/powerpoint/2010/main" val="299199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29C56-5127-B9B5-04A8-B5652967F2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1560F9-4B05-E212-B41F-9FD233884D6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5451710-B803-E0B8-BFCC-5292CEDA4583}"/>
              </a:ext>
            </a:extLst>
          </p:cNvPr>
          <p:cNvSpPr>
            <a:spLocks noGrp="1"/>
          </p:cNvSpPr>
          <p:nvPr>
            <p:ph type="body" idx="1"/>
          </p:nvPr>
        </p:nvSpPr>
        <p:spPr/>
        <p:txBody>
          <a:bodyPr/>
          <a:lstStyle/>
          <a:p>
            <a:r>
              <a:rPr lang="sv-SE" b="1"/>
              <a:t>Handledningsstöd </a:t>
            </a:r>
          </a:p>
          <a:p>
            <a:r>
              <a:rPr lang="sv-SE"/>
              <a:t>Gå igenom vikten av rätt utrustning och klädsel inför match. Det hjälper unga domare att uppfattas som professionella och skapar respekt på planen.</a:t>
            </a:r>
          </a:p>
          <a:p>
            <a:endParaRPr lang="sv-SE" b="1"/>
          </a:p>
          <a:p>
            <a:r>
              <a:rPr lang="sv-SE" b="1"/>
              <a:t>Domarens basutrustning:</a:t>
            </a:r>
            <a:endParaRPr lang="sv-SE"/>
          </a:p>
          <a:p>
            <a:pPr marL="171450" indent="-171450">
              <a:buFont typeface="Arial" panose="020B0604020202020204" pitchFamily="34" charset="0"/>
              <a:buChar char="•"/>
            </a:pPr>
            <a:r>
              <a:rPr lang="sv-SE"/>
              <a:t>Visselpipa </a:t>
            </a:r>
          </a:p>
          <a:p>
            <a:pPr marL="171450" indent="-171450">
              <a:buFont typeface="Arial" panose="020B0604020202020204" pitchFamily="34" charset="0"/>
              <a:buChar char="•"/>
            </a:pPr>
            <a:r>
              <a:rPr lang="sv-SE"/>
              <a:t>Domartröja eller väst </a:t>
            </a:r>
          </a:p>
          <a:p>
            <a:pPr marL="171450" indent="-171450">
              <a:buFont typeface="Arial" panose="020B0604020202020204" pitchFamily="34" charset="0"/>
              <a:buChar char="•"/>
            </a:pPr>
            <a:r>
              <a:rPr lang="sv-SE"/>
              <a:t>Svarta shorts. Byxor kan vara ok men vi vill helst att domarna kör i shorts.</a:t>
            </a:r>
          </a:p>
          <a:p>
            <a:pPr marL="171450" indent="-171450">
              <a:buFont typeface="Arial" panose="020B0604020202020204" pitchFamily="34" charset="0"/>
              <a:buChar char="•"/>
            </a:pPr>
            <a:r>
              <a:rPr lang="sv-SE"/>
              <a:t>Idrottsskor </a:t>
            </a:r>
          </a:p>
          <a:p>
            <a:pPr marL="171450" indent="-171450">
              <a:buFont typeface="Arial" panose="020B0604020202020204" pitchFamily="34" charset="0"/>
              <a:buChar char="•"/>
            </a:pPr>
            <a:r>
              <a:rPr lang="sv-SE"/>
              <a:t>Undvik smycken </a:t>
            </a:r>
          </a:p>
          <a:p>
            <a:pPr marL="171450" indent="-171450">
              <a:buFont typeface="Arial" panose="020B0604020202020204" pitchFamily="34" charset="0"/>
              <a:buChar char="•"/>
            </a:pPr>
            <a:endParaRPr lang="sv-SE" b="1"/>
          </a:p>
        </p:txBody>
      </p:sp>
      <p:sp>
        <p:nvSpPr>
          <p:cNvPr id="4" name="Platshållare för bildnummer 3">
            <a:extLst>
              <a:ext uri="{FF2B5EF4-FFF2-40B4-BE49-F238E27FC236}">
                <a16:creationId xmlns:a16="http://schemas.microsoft.com/office/drawing/2014/main" id="{E14A7F40-5AF8-858B-4EF9-51F80E1091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7623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5C321-E57B-DE1D-5EF8-E3D65D9405E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1F7FC18-246E-65AA-D602-6A4DE1F2D64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FA4A940-BF7A-CE95-5FDC-4ED898E8F057}"/>
              </a:ext>
            </a:extLst>
          </p:cNvPr>
          <p:cNvSpPr>
            <a:spLocks noGrp="1"/>
          </p:cNvSpPr>
          <p:nvPr>
            <p:ph type="body" idx="1"/>
          </p:nvPr>
        </p:nvSpPr>
        <p:spPr/>
        <p:txBody>
          <a:bodyPr/>
          <a:lstStyle/>
          <a:p>
            <a:r>
              <a:rPr lang="sv-SE" b="1"/>
              <a:t>Handledningsstöd </a:t>
            </a:r>
          </a:p>
          <a:p>
            <a:r>
              <a:rPr lang="sv-SE" b="0"/>
              <a:t>Gå igenom följande moment med domarna före matchstart. Det skapar struktur, trygghet och ett gott första intryck:</a:t>
            </a:r>
          </a:p>
          <a:p>
            <a:endParaRPr lang="sv-SE" b="0"/>
          </a:p>
          <a:p>
            <a:pPr marL="171450" indent="-171450">
              <a:buFont typeface="Arial" panose="020B0604020202020204" pitchFamily="34" charset="0"/>
              <a:buChar char="•"/>
            </a:pPr>
            <a:r>
              <a:rPr lang="sv-SE" b="0"/>
              <a:t>Kom i god tid – minst 30 minuter före matchstart</a:t>
            </a:r>
          </a:p>
          <a:p>
            <a:pPr marL="171450" indent="-171450">
              <a:buFont typeface="Arial" panose="020B0604020202020204" pitchFamily="34" charset="0"/>
              <a:buChar char="•"/>
            </a:pPr>
            <a:r>
              <a:rPr lang="sv-SE" b="0"/>
              <a:t>Anmäl dig till ansvarig i hallen</a:t>
            </a:r>
          </a:p>
          <a:p>
            <a:pPr marL="171450" indent="-171450">
              <a:buFont typeface="Arial" panose="020B0604020202020204" pitchFamily="34" charset="0"/>
              <a:buChar char="•"/>
            </a:pPr>
            <a:r>
              <a:rPr lang="sv-SE" b="0"/>
              <a:t>Hälsa på:</a:t>
            </a:r>
          </a:p>
          <a:p>
            <a:r>
              <a:rPr lang="sv-SE" b="0"/>
              <a:t>– Din/dina domarkollega</a:t>
            </a:r>
          </a:p>
          <a:p>
            <a:r>
              <a:rPr lang="sv-SE" b="0"/>
              <a:t>– Tränare/ledare för båda lagen</a:t>
            </a:r>
          </a:p>
          <a:p>
            <a:pPr marL="171450" indent="-171450">
              <a:buFont typeface="Arial" panose="020B0604020202020204" pitchFamily="34" charset="0"/>
              <a:buChar char="•"/>
            </a:pPr>
            <a:r>
              <a:rPr lang="sv-SE" b="0"/>
              <a:t>Kontrollera tröjfärger – i minihandboll räcker det att utespelarnas tröjfärger skiljer sig från varandra. Vid spel på minihandbollsplan är det tillåtet för målvakten att ha samma tröjfärg som utespelarna. Det är även tillåtet för spelare att byta mellan att vara utespelare och målvakt under pågående spel.</a:t>
            </a:r>
          </a:p>
          <a:p>
            <a:pPr marL="171450" indent="-171450">
              <a:buFont typeface="Arial" panose="020B0604020202020204" pitchFamily="34" charset="0"/>
              <a:buChar char="•"/>
            </a:pPr>
            <a:r>
              <a:rPr lang="sv-SE" b="0"/>
              <a:t>Bestäm matchboll – kom överens med lagen om vilken boll som används</a:t>
            </a:r>
          </a:p>
          <a:p>
            <a:pPr marL="171450" indent="-171450">
              <a:buFont typeface="Arial" panose="020B0604020202020204" pitchFamily="34" charset="0"/>
              <a:buChar char="•"/>
            </a:pPr>
            <a:r>
              <a:rPr lang="sv-SE" b="0"/>
              <a:t>Utför lottning – vinnande lag väljer sida eller avkast</a:t>
            </a:r>
          </a:p>
          <a:p>
            <a:pPr marL="171450" indent="-171450">
              <a:buFont typeface="Arial" panose="020B0604020202020204" pitchFamily="34" charset="0"/>
              <a:buChar char="•"/>
            </a:pPr>
            <a:r>
              <a:rPr lang="sv-SE" b="0"/>
              <a:t>Matchstart sker med ett målvaktskast</a:t>
            </a:r>
          </a:p>
          <a:p>
            <a:endParaRPr lang="sv-SE" b="0"/>
          </a:p>
          <a:p>
            <a:r>
              <a:rPr lang="sv-SE" b="1"/>
              <a:t>Tips till instruktören:</a:t>
            </a:r>
          </a:p>
          <a:p>
            <a:r>
              <a:rPr lang="sv-SE" b="0"/>
              <a:t>Låt domarna öva på detta som en "checklista" i par innan match. Det stärker både tryggheten och samarbetet mellan unga domare.</a:t>
            </a:r>
          </a:p>
        </p:txBody>
      </p:sp>
      <p:sp>
        <p:nvSpPr>
          <p:cNvPr id="4" name="Platshållare för bildnummer 3">
            <a:extLst>
              <a:ext uri="{FF2B5EF4-FFF2-40B4-BE49-F238E27FC236}">
                <a16:creationId xmlns:a16="http://schemas.microsoft.com/office/drawing/2014/main" id="{EFB76C0E-049C-53F5-BC70-E29E196937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418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4F779-D93A-6468-1CEC-6E8412473D8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9CF4B34-5A28-434A-3DA1-93932A335DF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A4DF1A9-B5D1-CA97-D93B-C74D042406CA}"/>
              </a:ext>
            </a:extLst>
          </p:cNvPr>
          <p:cNvSpPr>
            <a:spLocks noGrp="1"/>
          </p:cNvSpPr>
          <p:nvPr>
            <p:ph type="body" idx="1"/>
          </p:nvPr>
        </p:nvSpPr>
        <p:spPr/>
        <p:txBody>
          <a:bodyPr/>
          <a:lstStyle/>
          <a:p>
            <a:r>
              <a:rPr lang="sv-SE"/>
              <a:t>OBS. Visa sidan med informationen.</a:t>
            </a:r>
          </a:p>
          <a:p>
            <a:endParaRPr lang="sv-SE"/>
          </a:p>
          <a:p>
            <a:pPr algn="l"/>
            <a:r>
              <a:rPr lang="sv-SE" b="1" i="0">
                <a:solidFill>
                  <a:srgbClr val="333333"/>
                </a:solidFill>
                <a:effectLst/>
                <a:latin typeface="Helvetica" panose="020B0604020202020204" pitchFamily="34" charset="0"/>
              </a:rPr>
              <a:t>Ett kort möte vid sekretariatet fem minuter före matchstart för att skapa en trygg matchmiljö.</a:t>
            </a:r>
            <a:endParaRPr lang="sv-SE" b="0" i="0">
              <a:solidFill>
                <a:srgbClr val="333333"/>
              </a:solidFill>
              <a:effectLst/>
              <a:latin typeface="Helvetica" panose="020B0604020202020204" pitchFamily="34" charset="0"/>
            </a:endParaRPr>
          </a:p>
          <a:p>
            <a:pPr algn="l"/>
            <a:r>
              <a:rPr lang="sv-SE" b="0" i="0">
                <a:solidFill>
                  <a:srgbClr val="333333"/>
                </a:solidFill>
                <a:effectLst/>
                <a:latin typeface="Helvetica" panose="020B0604020202020204" pitchFamily="34" charset="0"/>
              </a:rPr>
              <a:t>Syftet med mötet är att påminna om allas ansvar att samarbeta som ett team, allt för att matchen ska genomföras på ett schysst sätt på planen, på bänken och på läktaren. Från och med seriestart hösten 2024 bör #schysstmatch – mötet genomföras i åldersklasserna U12-U19 (både flickor och pojkar).</a:t>
            </a:r>
          </a:p>
          <a:p>
            <a:pPr algn="l"/>
            <a:r>
              <a:rPr lang="sv-SE" b="1" i="0">
                <a:solidFill>
                  <a:srgbClr val="333333"/>
                </a:solidFill>
                <a:effectLst/>
                <a:latin typeface="Helvetica" panose="020B0604020202020204" pitchFamily="34" charset="0"/>
              </a:rPr>
              <a:t>Deltagare</a:t>
            </a:r>
            <a:br>
              <a:rPr lang="sv-SE" b="1" i="0">
                <a:solidFill>
                  <a:srgbClr val="333333"/>
                </a:solidFill>
                <a:effectLst/>
                <a:latin typeface="Helvetica" panose="020B0604020202020204" pitchFamily="34" charset="0"/>
              </a:rPr>
            </a:br>
            <a:r>
              <a:rPr lang="sv-SE" b="0" i="0">
                <a:solidFill>
                  <a:srgbClr val="333333"/>
                </a:solidFill>
                <a:effectLst/>
                <a:latin typeface="Helvetica" panose="020B0604020202020204" pitchFamily="34" charset="0"/>
              </a:rPr>
              <a:t>Matchvärd, domare, funktionärer (tidtagare och sekreterare), en (1) ledare från respektive lag.</a:t>
            </a:r>
          </a:p>
          <a:p>
            <a:pPr algn="l"/>
            <a:r>
              <a:rPr lang="sv-SE" b="1" i="0">
                <a:solidFill>
                  <a:srgbClr val="333333"/>
                </a:solidFill>
                <a:effectLst/>
                <a:latin typeface="Helvetica" panose="020B0604020202020204" pitchFamily="34" charset="0"/>
              </a:rPr>
              <a:t>När</a:t>
            </a:r>
            <a:br>
              <a:rPr lang="sv-SE" b="1" i="0">
                <a:solidFill>
                  <a:srgbClr val="333333"/>
                </a:solidFill>
                <a:effectLst/>
                <a:latin typeface="Helvetica" panose="020B0604020202020204" pitchFamily="34" charset="0"/>
              </a:rPr>
            </a:br>
            <a:r>
              <a:rPr lang="sv-SE" b="0" i="0">
                <a:solidFill>
                  <a:srgbClr val="333333"/>
                </a:solidFill>
                <a:effectLst/>
                <a:latin typeface="Helvetica" panose="020B0604020202020204" pitchFamily="34" charset="0"/>
              </a:rPr>
              <a:t>Fem minuter före matchstart.</a:t>
            </a:r>
          </a:p>
          <a:p>
            <a:pPr algn="l"/>
            <a:r>
              <a:rPr lang="sv-SE" b="1" i="0">
                <a:solidFill>
                  <a:srgbClr val="333333"/>
                </a:solidFill>
                <a:effectLst/>
                <a:latin typeface="Helvetica" panose="020B0604020202020204" pitchFamily="34" charset="0"/>
              </a:rPr>
              <a:t>Var</a:t>
            </a:r>
            <a:br>
              <a:rPr lang="sv-SE" b="1" i="0">
                <a:solidFill>
                  <a:srgbClr val="333333"/>
                </a:solidFill>
                <a:effectLst/>
                <a:latin typeface="Helvetica" panose="020B0604020202020204" pitchFamily="34" charset="0"/>
              </a:rPr>
            </a:br>
            <a:r>
              <a:rPr lang="sv-SE" b="0" i="0">
                <a:solidFill>
                  <a:srgbClr val="333333"/>
                </a:solidFill>
                <a:effectLst/>
                <a:latin typeface="Helvetica" panose="020B0604020202020204" pitchFamily="34" charset="0"/>
              </a:rPr>
              <a:t>Vid sekretariatsbordet.</a:t>
            </a:r>
          </a:p>
          <a:p>
            <a:pPr algn="l"/>
            <a:r>
              <a:rPr lang="sv-SE" b="1" i="0">
                <a:solidFill>
                  <a:srgbClr val="333333"/>
                </a:solidFill>
                <a:effectLst/>
                <a:latin typeface="Helvetica" panose="020B0604020202020204" pitchFamily="34" charset="0"/>
              </a:rPr>
              <a:t>Hur</a:t>
            </a:r>
            <a:endParaRPr lang="sv-SE" b="0" i="0">
              <a:solidFill>
                <a:srgbClr val="333333"/>
              </a:solidFill>
              <a:effectLst/>
              <a:latin typeface="Helvetica" panose="020B0604020202020204" pitchFamily="34" charset="0"/>
            </a:endParaRPr>
          </a:p>
          <a:p>
            <a:pPr algn="l">
              <a:buFont typeface="Arial" panose="020B0604020202020204" pitchFamily="34" charset="0"/>
              <a:buChar char="•"/>
            </a:pPr>
            <a:r>
              <a:rPr lang="sv-SE" b="0" i="0">
                <a:solidFill>
                  <a:srgbClr val="333333"/>
                </a:solidFill>
                <a:effectLst/>
                <a:latin typeface="Helvetica" panose="020B0604020202020204" pitchFamily="34" charset="0"/>
              </a:rPr>
              <a:t>Matchvärden är sammankallande och leder mötet.</a:t>
            </a:r>
          </a:p>
          <a:p>
            <a:pPr algn="l">
              <a:buFont typeface="Arial" panose="020B0604020202020204" pitchFamily="34" charset="0"/>
              <a:buChar char="•"/>
            </a:pPr>
            <a:r>
              <a:rPr lang="sv-SE" b="0" i="0">
                <a:solidFill>
                  <a:srgbClr val="333333"/>
                </a:solidFill>
                <a:effectLst/>
                <a:latin typeface="Helvetica" panose="020B0604020202020204" pitchFamily="34" charset="0"/>
              </a:rPr>
              <a:t>Matchvärden påminner om allas ansvar att samarbeta som ett team för att matchen ska genomföras på ett schysst sätt. På planen, på bänken och på läktaren.</a:t>
            </a:r>
          </a:p>
          <a:p>
            <a:pPr algn="l">
              <a:buFont typeface="Arial" panose="020B0604020202020204" pitchFamily="34" charset="0"/>
              <a:buChar char="•"/>
            </a:pPr>
            <a:r>
              <a:rPr lang="sv-SE" b="0" i="0">
                <a:solidFill>
                  <a:srgbClr val="333333"/>
                </a:solidFill>
                <a:effectLst/>
                <a:latin typeface="Helvetica" panose="020B0604020202020204" pitchFamily="34" charset="0"/>
              </a:rPr>
              <a:t>Matchvärden beskriver kort principen om nolltolerans. Att den handlar om att skapa god stämning och att respektera de beslut som tas.</a:t>
            </a:r>
          </a:p>
          <a:p>
            <a:endParaRPr lang="sv-SE"/>
          </a:p>
          <a:p>
            <a:endParaRPr lang="sv-SE" b="0"/>
          </a:p>
        </p:txBody>
      </p:sp>
      <p:sp>
        <p:nvSpPr>
          <p:cNvPr id="4" name="Platshållare för bildnummer 3">
            <a:extLst>
              <a:ext uri="{FF2B5EF4-FFF2-40B4-BE49-F238E27FC236}">
                <a16:creationId xmlns:a16="http://schemas.microsoft.com/office/drawing/2014/main" id="{EFB8C52F-21C7-C6C3-ABDE-C6CEF50BA7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35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E7BA7-8E26-320D-B144-14748C2C86C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1456023-ED9A-059A-4735-15C72451616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38CAD55-7AE4-8F54-BBF0-559207AD06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1200" b="1" i="0" u="none" strike="noStrike" kern="1200" cap="none" spc="0" normalizeH="0" baseline="0" noProof="0">
                <a:ln>
                  <a:noFill/>
                </a:ln>
                <a:solidFill>
                  <a:prstClr val="white"/>
                </a:solidFill>
                <a:effectLst/>
                <a:uLnTx/>
                <a:uFillTx/>
                <a:latin typeface="Open Sans"/>
                <a:ea typeface="+mn-ea"/>
                <a:cs typeface="+mn-cs"/>
              </a:rPr>
              <a:t>Innan matchen börjar genomförs en lottning mellan de två lagen:</a:t>
            </a:r>
          </a:p>
          <a:p>
            <a:pPr>
              <a:lnSpc>
                <a:spcPct val="100000"/>
              </a:lnSpc>
              <a:spcBef>
                <a:spcPts val="600"/>
              </a:spcBef>
              <a:spcAft>
                <a:spcPts val="600"/>
              </a:spcAft>
              <a:defRPr/>
            </a:pPr>
            <a:r>
              <a:rPr kumimoji="0" lang="sv-SE" sz="1200" i="0" u="none" strike="noStrike" kern="1200" cap="none" spc="0" normalizeH="0" baseline="0" noProof="0">
                <a:ln>
                  <a:noFill/>
                </a:ln>
                <a:solidFill>
                  <a:prstClr val="white"/>
                </a:solidFill>
                <a:effectLst/>
                <a:uLnTx/>
                <a:uFillTx/>
                <a:latin typeface="Open Sans"/>
                <a:ea typeface="+mn-ea"/>
                <a:cs typeface="+mn-cs"/>
              </a:rPr>
              <a:t>Kom överens med båda lagen </a:t>
            </a:r>
            <a:r>
              <a:rPr lang="sv-SE" sz="1200">
                <a:solidFill>
                  <a:prstClr val="white"/>
                </a:solidFill>
                <a:latin typeface="Open Sans"/>
              </a:rPr>
              <a:t>vilka två matchbollar som ska användas. </a:t>
            </a:r>
          </a:p>
          <a:p>
            <a:pPr>
              <a:lnSpc>
                <a:spcPct val="100000"/>
              </a:lnSpc>
              <a:spcBef>
                <a:spcPts val="600"/>
              </a:spcBef>
              <a:spcAft>
                <a:spcPts val="600"/>
              </a:spcAft>
              <a:defRPr/>
            </a:pPr>
            <a:r>
              <a:rPr kumimoji="0" lang="sv-SE" sz="1200" i="0" u="none" strike="noStrike" kern="1200" cap="none" spc="0" normalizeH="0" baseline="0" noProof="0">
                <a:ln>
                  <a:noFill/>
                </a:ln>
                <a:solidFill>
                  <a:prstClr val="white"/>
                </a:solidFill>
                <a:effectLst/>
                <a:uLnTx/>
                <a:uFillTx/>
                <a:latin typeface="Open Sans"/>
                <a:ea typeface="+mn-ea"/>
                <a:cs typeface="+mn-cs"/>
              </a:rPr>
              <a:t>Matchledaren avgör vilka bollar matchen ska spelas med – </a:t>
            </a:r>
            <a:r>
              <a:rPr kumimoji="0" lang="sv-SE" sz="1200" b="1" i="0" u="sng" strike="noStrike" kern="1200" cap="none" spc="0" normalizeH="0" baseline="0" noProof="0">
                <a:ln>
                  <a:noFill/>
                </a:ln>
                <a:solidFill>
                  <a:prstClr val="white"/>
                </a:solidFill>
                <a:effectLst/>
                <a:uLnTx/>
                <a:uFillTx/>
                <a:latin typeface="Open Sans"/>
                <a:ea typeface="+mn-ea"/>
                <a:cs typeface="+mn-cs"/>
              </a:rPr>
              <a:t>INTE</a:t>
            </a:r>
            <a:r>
              <a:rPr kumimoji="0" lang="sv-SE" sz="1200" i="0" strike="noStrike" kern="1200" cap="none" spc="0" normalizeH="0" baseline="0" noProof="0">
                <a:ln>
                  <a:noFill/>
                </a:ln>
                <a:solidFill>
                  <a:prstClr val="white"/>
                </a:solidFill>
                <a:effectLst/>
                <a:uLnTx/>
                <a:uFillTx/>
                <a:latin typeface="Open Sans"/>
                <a:ea typeface="+mn-ea"/>
                <a:cs typeface="+mn-cs"/>
              </a:rPr>
              <a:t> hemmalaget</a:t>
            </a:r>
            <a:endParaRPr kumimoji="0" lang="sv-SE" sz="1200" b="1" i="0" u="sng" strike="noStrike" kern="1200" cap="none" spc="0" normalizeH="0" baseline="0" noProof="0">
              <a:ln>
                <a:noFill/>
              </a:ln>
              <a:solidFill>
                <a:prstClr val="white"/>
              </a:solidFill>
              <a:effectLst/>
              <a:uLnTx/>
              <a:uFillTx/>
              <a:latin typeface="Open Sans"/>
              <a:ea typeface="+mn-ea"/>
              <a:cs typeface="+mn-cs"/>
            </a:endParaRPr>
          </a:p>
          <a:p>
            <a:pPr>
              <a:lnSpc>
                <a:spcPct val="100000"/>
              </a:lnSpc>
              <a:spcBef>
                <a:spcPts val="600"/>
              </a:spcBef>
              <a:spcAft>
                <a:spcPts val="600"/>
              </a:spcAft>
              <a:defRPr/>
            </a:pPr>
            <a:r>
              <a:rPr kumimoji="0" lang="sv-SE" sz="1200" i="0" u="none" strike="noStrike" kern="1200" cap="none" spc="0" normalizeH="0" baseline="0" noProof="0">
                <a:ln>
                  <a:noFill/>
                </a:ln>
                <a:solidFill>
                  <a:prstClr val="white"/>
                </a:solidFill>
                <a:effectLst/>
                <a:uLnTx/>
                <a:uFillTx/>
                <a:latin typeface="Open Sans"/>
                <a:ea typeface="+mn-ea"/>
                <a:cs typeface="+mn-cs"/>
              </a:rPr>
              <a:t>Vinnaren av lottning väljer avkast eller sida</a:t>
            </a:r>
          </a:p>
          <a:p>
            <a:endParaRPr lang="sv-SE" b="0"/>
          </a:p>
        </p:txBody>
      </p:sp>
      <p:sp>
        <p:nvSpPr>
          <p:cNvPr id="4" name="Platshållare för bildnummer 3">
            <a:extLst>
              <a:ext uri="{FF2B5EF4-FFF2-40B4-BE49-F238E27FC236}">
                <a16:creationId xmlns:a16="http://schemas.microsoft.com/office/drawing/2014/main" id="{6571D1CF-A43B-2783-572E-9BF9A18D2C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824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13B2A-8F1F-3C48-B3CE-2E479AEC707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8C1ECB0-3718-5877-A841-818C35AC75A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C798E9C-B8A5-51B6-6AD1-CF23849ACF43}"/>
              </a:ext>
            </a:extLst>
          </p:cNvPr>
          <p:cNvSpPr>
            <a:spLocks noGrp="1"/>
          </p:cNvSpPr>
          <p:nvPr>
            <p:ph type="body" idx="1"/>
          </p:nvPr>
        </p:nvSpPr>
        <p:spPr/>
        <p:txBody>
          <a:bodyPr/>
          <a:lstStyle/>
          <a:p>
            <a:r>
              <a:rPr lang="sv-SE" b="0"/>
              <a:t>Fråga deltagarna om de vet vad man gör efter en match som domare. Vad brukar de som spelare göra efter en match?</a:t>
            </a:r>
          </a:p>
          <a:p>
            <a:endParaRPr lang="sv-SE" b="0"/>
          </a:p>
          <a:p>
            <a:r>
              <a:rPr lang="sv-SE" b="0"/>
              <a:t>Efter matchen när spelarna tackar. Tacka för en god match när de gör </a:t>
            </a:r>
            <a:r>
              <a:rPr lang="sv-SE" b="0" err="1"/>
              <a:t>fistbump</a:t>
            </a:r>
            <a:r>
              <a:rPr lang="sv-SE" b="0"/>
              <a:t>/</a:t>
            </a:r>
            <a:r>
              <a:rPr lang="sv-SE" b="0" err="1"/>
              <a:t>low-five</a:t>
            </a:r>
            <a:r>
              <a:rPr lang="sv-SE" b="0"/>
              <a:t>.</a:t>
            </a:r>
          </a:p>
          <a:p>
            <a:endParaRPr lang="sv-SE" b="0"/>
          </a:p>
          <a:p>
            <a:endParaRPr lang="sv-SE" b="0"/>
          </a:p>
        </p:txBody>
      </p:sp>
      <p:sp>
        <p:nvSpPr>
          <p:cNvPr id="4" name="Platshållare för bildnummer 3">
            <a:extLst>
              <a:ext uri="{FF2B5EF4-FFF2-40B4-BE49-F238E27FC236}">
                <a16:creationId xmlns:a16="http://schemas.microsoft.com/office/drawing/2014/main" id="{008735CD-851C-F1F3-37F5-6662A37133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475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E3F35-6AEF-4F2A-DDAF-325DDB863AA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CEFB674-865C-877E-6166-4AD756BBB2F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A362C59-51D6-6FFA-0C37-0B796DB1DDEF}"/>
              </a:ext>
            </a:extLst>
          </p:cNvPr>
          <p:cNvSpPr>
            <a:spLocks noGrp="1"/>
          </p:cNvSpPr>
          <p:nvPr>
            <p:ph type="body" idx="1"/>
          </p:nvPr>
        </p:nvSpPr>
        <p:spPr/>
        <p:txBody>
          <a:bodyPr/>
          <a:lstStyle/>
          <a:p>
            <a:r>
              <a:rPr lang="sv-SE" b="1"/>
              <a:t>Handledningsstöd – Matchen som utbildningstillfälle</a:t>
            </a:r>
          </a:p>
          <a:p>
            <a:r>
              <a:rPr lang="sv-SE"/>
              <a:t>En handbollsmatch är inte bara lek – det är också ett </a:t>
            </a:r>
            <a:r>
              <a:rPr lang="sv-SE" b="1"/>
              <a:t>viktigt utbildningstillfälle</a:t>
            </a:r>
            <a:r>
              <a:rPr lang="sv-SE"/>
              <a:t> för spelarna.</a:t>
            </a:r>
          </a:p>
          <a:p>
            <a:endParaRPr lang="sv-SE"/>
          </a:p>
          <a:p>
            <a:r>
              <a:rPr lang="sv-SE"/>
              <a:t>Som matchledare behöver du våga:</a:t>
            </a:r>
          </a:p>
          <a:p>
            <a:pPr marL="171450" indent="-171450">
              <a:buFont typeface="Arial" panose="020B0604020202020204" pitchFamily="34" charset="0"/>
              <a:buChar char="•"/>
            </a:pPr>
            <a:r>
              <a:rPr lang="sv-SE"/>
              <a:t>Blåsa i visselpipan vid regelfel</a:t>
            </a:r>
          </a:p>
          <a:p>
            <a:pPr marL="171450" indent="-171450">
              <a:buFont typeface="Arial" panose="020B0604020202020204" pitchFamily="34" charset="0"/>
              <a:buChar char="•"/>
            </a:pPr>
            <a:r>
              <a:rPr lang="sv-SE"/>
              <a:t>Förklara dina domslut tydligt både med kroppsspråk och muntlig kommunikation</a:t>
            </a:r>
          </a:p>
          <a:p>
            <a:pPr marL="171450" indent="-171450">
              <a:buFont typeface="Arial" panose="020B0604020202020204" pitchFamily="34" charset="0"/>
              <a:buChar char="•"/>
            </a:pPr>
            <a:r>
              <a:rPr lang="sv-SE"/>
              <a:t>Hjälpa spelarna att förstå hur de gör rätt nästa gång</a:t>
            </a:r>
          </a:p>
          <a:p>
            <a:endParaRPr lang="sv-SE"/>
          </a:p>
          <a:p>
            <a:r>
              <a:rPr lang="sv-SE"/>
              <a:t>När du kombinerar regler med vägledning stärker du både </a:t>
            </a:r>
            <a:r>
              <a:rPr lang="sv-SE" b="1"/>
              <a:t>spelarnas utveckling</a:t>
            </a:r>
            <a:r>
              <a:rPr lang="sv-SE"/>
              <a:t> och skapar en </a:t>
            </a:r>
            <a:r>
              <a:rPr lang="sv-SE" b="1"/>
              <a:t>positiv matchupplevelse</a:t>
            </a:r>
            <a:r>
              <a:rPr lang="sv-SE"/>
              <a:t>.</a:t>
            </a:r>
          </a:p>
          <a:p>
            <a:endParaRPr lang="sv-SE" b="1"/>
          </a:p>
          <a:p>
            <a:r>
              <a:rPr lang="sv-SE" b="1"/>
              <a:t>Tips till instruktören:</a:t>
            </a:r>
            <a:br>
              <a:rPr lang="sv-SE"/>
            </a:br>
            <a:r>
              <a:rPr lang="sv-SE"/>
              <a:t>Prata med deltagarna om varför det är viktigt att våga blåsa – även i matcher som känns ”snälla”. Låt dem öva på att ge korta, positiva förklaringar efter en avblåsning.</a:t>
            </a:r>
          </a:p>
          <a:p>
            <a:endParaRPr lang="sv-SE" b="1"/>
          </a:p>
        </p:txBody>
      </p:sp>
      <p:sp>
        <p:nvSpPr>
          <p:cNvPr id="4" name="Platshållare för bildnummer 3">
            <a:extLst>
              <a:ext uri="{FF2B5EF4-FFF2-40B4-BE49-F238E27FC236}">
                <a16:creationId xmlns:a16="http://schemas.microsoft.com/office/drawing/2014/main" id="{8120C768-6AC4-5F22-07F6-A270FF545B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CA0D-FFE8-4274-9024-9913FAB6F9F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9588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36B5D9-7744-EE49-5233-B3705B30C1C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9D67D85-40F7-3F7A-A9A4-155331BDD4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1AB0666-5B44-988D-EE86-E245D3A855B9}"/>
              </a:ext>
            </a:extLst>
          </p:cNvPr>
          <p:cNvSpPr>
            <a:spLocks noGrp="1"/>
          </p:cNvSpPr>
          <p:nvPr>
            <p:ph type="dt" sz="half" idx="10"/>
          </p:nvPr>
        </p:nvSpPr>
        <p:spPr/>
        <p:txBody>
          <a:bodyPr/>
          <a:lstStyle/>
          <a:p>
            <a:fld id="{687A28AE-73B3-4738-8BA7-D7C9BF4685A1}" type="datetimeFigureOut">
              <a:rPr lang="sv-SE" smtClean="0"/>
              <a:t>2025-11-23</a:t>
            </a:fld>
            <a:endParaRPr lang="sv-SE"/>
          </a:p>
        </p:txBody>
      </p:sp>
      <p:sp>
        <p:nvSpPr>
          <p:cNvPr id="5" name="Platshållare för sidfot 4">
            <a:extLst>
              <a:ext uri="{FF2B5EF4-FFF2-40B4-BE49-F238E27FC236}">
                <a16:creationId xmlns:a16="http://schemas.microsoft.com/office/drawing/2014/main" id="{89511902-7976-2085-C7C7-156BF925EE5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497A0B-3474-5FC8-27AB-F507919766AD}"/>
              </a:ext>
            </a:extLst>
          </p:cNvPr>
          <p:cNvSpPr>
            <a:spLocks noGrp="1"/>
          </p:cNvSpPr>
          <p:nvPr>
            <p:ph type="sldNum" sz="quarter" idx="12"/>
          </p:nvPr>
        </p:nvSpPr>
        <p:spPr/>
        <p:txBody>
          <a:bodyPr/>
          <a:lstStyle/>
          <a:p>
            <a:fld id="{3AEDF44C-B7A2-4183-AA34-0EEC99018F39}" type="slidenum">
              <a:rPr lang="sv-SE" smtClean="0"/>
              <a:t>‹#›</a:t>
            </a:fld>
            <a:endParaRPr lang="sv-SE"/>
          </a:p>
        </p:txBody>
      </p:sp>
    </p:spTree>
    <p:extLst>
      <p:ext uri="{BB962C8B-B14F-4D97-AF65-F5344CB8AC3E}">
        <p14:creationId xmlns:p14="http://schemas.microsoft.com/office/powerpoint/2010/main" val="153133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79AF98-D525-7668-8DFF-77AF0B47D15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9914553-B847-0AB5-3ABB-4B1F6E901B57}"/>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727B1D-6B00-0989-3F49-14F5F3BFF56A}"/>
              </a:ext>
            </a:extLst>
          </p:cNvPr>
          <p:cNvSpPr>
            <a:spLocks noGrp="1"/>
          </p:cNvSpPr>
          <p:nvPr>
            <p:ph type="dt" sz="half" idx="10"/>
          </p:nvPr>
        </p:nvSpPr>
        <p:spPr/>
        <p:txBody>
          <a:bodyPr/>
          <a:lstStyle/>
          <a:p>
            <a:fld id="{687A28AE-73B3-4738-8BA7-D7C9BF4685A1}" type="datetimeFigureOut">
              <a:rPr lang="sv-SE" smtClean="0"/>
              <a:t>2025-11-23</a:t>
            </a:fld>
            <a:endParaRPr lang="sv-SE"/>
          </a:p>
        </p:txBody>
      </p:sp>
      <p:sp>
        <p:nvSpPr>
          <p:cNvPr id="5" name="Platshållare för sidfot 4">
            <a:extLst>
              <a:ext uri="{FF2B5EF4-FFF2-40B4-BE49-F238E27FC236}">
                <a16:creationId xmlns:a16="http://schemas.microsoft.com/office/drawing/2014/main" id="{F4FBDC31-353A-50BF-F129-D226E8D1077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8A5511A-70C9-20A0-8615-41F085517291}"/>
              </a:ext>
            </a:extLst>
          </p:cNvPr>
          <p:cNvSpPr>
            <a:spLocks noGrp="1"/>
          </p:cNvSpPr>
          <p:nvPr>
            <p:ph type="sldNum" sz="quarter" idx="12"/>
          </p:nvPr>
        </p:nvSpPr>
        <p:spPr/>
        <p:txBody>
          <a:bodyPr/>
          <a:lstStyle/>
          <a:p>
            <a:fld id="{3AEDF44C-B7A2-4183-AA34-0EEC99018F39}" type="slidenum">
              <a:rPr lang="sv-SE" smtClean="0"/>
              <a:t>‹#›</a:t>
            </a:fld>
            <a:endParaRPr lang="sv-SE"/>
          </a:p>
        </p:txBody>
      </p:sp>
    </p:spTree>
    <p:extLst>
      <p:ext uri="{BB962C8B-B14F-4D97-AF65-F5344CB8AC3E}">
        <p14:creationId xmlns:p14="http://schemas.microsoft.com/office/powerpoint/2010/main" val="89326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5CE01BA-B0FF-13EF-162C-B3369F66916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64D4615-522F-0D04-553A-7C6788DD29F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868C27E-1774-DEC5-BD4D-3CE118E9894A}"/>
              </a:ext>
            </a:extLst>
          </p:cNvPr>
          <p:cNvSpPr>
            <a:spLocks noGrp="1"/>
          </p:cNvSpPr>
          <p:nvPr>
            <p:ph type="dt" sz="half" idx="10"/>
          </p:nvPr>
        </p:nvSpPr>
        <p:spPr/>
        <p:txBody>
          <a:bodyPr/>
          <a:lstStyle/>
          <a:p>
            <a:fld id="{687A28AE-73B3-4738-8BA7-D7C9BF4685A1}" type="datetimeFigureOut">
              <a:rPr lang="sv-SE" smtClean="0"/>
              <a:t>2025-11-23</a:t>
            </a:fld>
            <a:endParaRPr lang="sv-SE"/>
          </a:p>
        </p:txBody>
      </p:sp>
      <p:sp>
        <p:nvSpPr>
          <p:cNvPr id="5" name="Platshållare för sidfot 4">
            <a:extLst>
              <a:ext uri="{FF2B5EF4-FFF2-40B4-BE49-F238E27FC236}">
                <a16:creationId xmlns:a16="http://schemas.microsoft.com/office/drawing/2014/main" id="{BC462531-775A-95A0-8BCC-B86CF3CC9E1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ADD0CD4-F13C-4C23-B1A8-D4AAE3B146D5}"/>
              </a:ext>
            </a:extLst>
          </p:cNvPr>
          <p:cNvSpPr>
            <a:spLocks noGrp="1"/>
          </p:cNvSpPr>
          <p:nvPr>
            <p:ph type="sldNum" sz="quarter" idx="12"/>
          </p:nvPr>
        </p:nvSpPr>
        <p:spPr/>
        <p:txBody>
          <a:bodyPr/>
          <a:lstStyle/>
          <a:p>
            <a:fld id="{3AEDF44C-B7A2-4183-AA34-0EEC99018F39}" type="slidenum">
              <a:rPr lang="sv-SE" smtClean="0"/>
              <a:t>‹#›</a:t>
            </a:fld>
            <a:endParaRPr lang="sv-SE"/>
          </a:p>
        </p:txBody>
      </p:sp>
    </p:spTree>
    <p:extLst>
      <p:ext uri="{BB962C8B-B14F-4D97-AF65-F5344CB8AC3E}">
        <p14:creationId xmlns:p14="http://schemas.microsoft.com/office/powerpoint/2010/main" val="2322400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51F147-1E77-5B91-D33A-120D87C072E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33A8189-91D5-E613-7627-F989E978DB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9EC680C-9788-B4A0-FD6C-F2AA63A9FC65}"/>
              </a:ext>
            </a:extLst>
          </p:cNvPr>
          <p:cNvSpPr>
            <a:spLocks noGrp="1"/>
          </p:cNvSpPr>
          <p:nvPr>
            <p:ph type="dt" sz="half" idx="10"/>
          </p:nvPr>
        </p:nvSpPr>
        <p:spPr/>
        <p:txBody>
          <a:bodyPr/>
          <a:lstStyle/>
          <a:p>
            <a:fld id="{8ED20038-7088-4B37-A5B0-37863AEF217B}" type="datetimeFigureOut">
              <a:rPr lang="sv-SE" smtClean="0"/>
              <a:t>2025-11-23</a:t>
            </a:fld>
            <a:endParaRPr lang="sv-SE"/>
          </a:p>
        </p:txBody>
      </p:sp>
      <p:sp>
        <p:nvSpPr>
          <p:cNvPr id="5" name="Platshållare för sidfot 4">
            <a:extLst>
              <a:ext uri="{FF2B5EF4-FFF2-40B4-BE49-F238E27FC236}">
                <a16:creationId xmlns:a16="http://schemas.microsoft.com/office/drawing/2014/main" id="{7513F1AA-04F3-A517-2B97-1E6C484EB15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7F325CD-A6D6-FB18-7589-79417AB68853}"/>
              </a:ext>
            </a:extLst>
          </p:cNvPr>
          <p:cNvSpPr>
            <a:spLocks noGrp="1"/>
          </p:cNvSpPr>
          <p:nvPr>
            <p:ph type="sldNum" sz="quarter" idx="12"/>
          </p:nvPr>
        </p:nvSpPr>
        <p:spPr/>
        <p:txBody>
          <a:bodyPr/>
          <a:lstStyle/>
          <a:p>
            <a:fld id="{6A935E13-1375-4DDD-A6FE-A9724158BA8B}" type="slidenum">
              <a:rPr lang="sv-SE" smtClean="0"/>
              <a:t>‹#›</a:t>
            </a:fld>
            <a:endParaRPr lang="sv-SE"/>
          </a:p>
        </p:txBody>
      </p:sp>
    </p:spTree>
    <p:extLst>
      <p:ext uri="{BB962C8B-B14F-4D97-AF65-F5344CB8AC3E}">
        <p14:creationId xmlns:p14="http://schemas.microsoft.com/office/powerpoint/2010/main" val="456610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251580-9ACA-3392-DA75-FD3E51A4B22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D0CDDCB-D9D9-37FC-3D0D-AFC105B8DFA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7E5F783-2EF3-B331-C33D-0627067635AC}"/>
              </a:ext>
            </a:extLst>
          </p:cNvPr>
          <p:cNvSpPr>
            <a:spLocks noGrp="1"/>
          </p:cNvSpPr>
          <p:nvPr>
            <p:ph type="dt" sz="half" idx="10"/>
          </p:nvPr>
        </p:nvSpPr>
        <p:spPr/>
        <p:txBody>
          <a:bodyPr/>
          <a:lstStyle/>
          <a:p>
            <a:fld id="{8ED20038-7088-4B37-A5B0-37863AEF217B}" type="datetimeFigureOut">
              <a:rPr lang="sv-SE" smtClean="0"/>
              <a:t>2025-11-23</a:t>
            </a:fld>
            <a:endParaRPr lang="sv-SE"/>
          </a:p>
        </p:txBody>
      </p:sp>
      <p:sp>
        <p:nvSpPr>
          <p:cNvPr id="5" name="Platshållare för sidfot 4">
            <a:extLst>
              <a:ext uri="{FF2B5EF4-FFF2-40B4-BE49-F238E27FC236}">
                <a16:creationId xmlns:a16="http://schemas.microsoft.com/office/drawing/2014/main" id="{0F36B5F2-7766-7ADE-D657-FD47863AA31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0B7F562-4746-05B0-B096-F8EA364268CE}"/>
              </a:ext>
            </a:extLst>
          </p:cNvPr>
          <p:cNvSpPr>
            <a:spLocks noGrp="1"/>
          </p:cNvSpPr>
          <p:nvPr>
            <p:ph type="sldNum" sz="quarter" idx="12"/>
          </p:nvPr>
        </p:nvSpPr>
        <p:spPr/>
        <p:txBody>
          <a:bodyPr/>
          <a:lstStyle/>
          <a:p>
            <a:fld id="{6A935E13-1375-4DDD-A6FE-A9724158BA8B}" type="slidenum">
              <a:rPr lang="sv-SE" smtClean="0"/>
              <a:t>‹#›</a:t>
            </a:fld>
            <a:endParaRPr lang="sv-SE"/>
          </a:p>
        </p:txBody>
      </p:sp>
    </p:spTree>
    <p:extLst>
      <p:ext uri="{BB962C8B-B14F-4D97-AF65-F5344CB8AC3E}">
        <p14:creationId xmlns:p14="http://schemas.microsoft.com/office/powerpoint/2010/main" val="64894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601142-8573-EDE6-AA40-9B834B63357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3E75DB0-F704-16B0-EF25-6A4C1CB609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6D5A95A-0813-2AA5-347A-FAD61E7E979A}"/>
              </a:ext>
            </a:extLst>
          </p:cNvPr>
          <p:cNvSpPr>
            <a:spLocks noGrp="1"/>
          </p:cNvSpPr>
          <p:nvPr>
            <p:ph type="dt" sz="half" idx="10"/>
          </p:nvPr>
        </p:nvSpPr>
        <p:spPr/>
        <p:txBody>
          <a:bodyPr/>
          <a:lstStyle/>
          <a:p>
            <a:fld id="{8ED20038-7088-4B37-A5B0-37863AEF217B}" type="datetimeFigureOut">
              <a:rPr lang="sv-SE" smtClean="0"/>
              <a:t>2025-11-23</a:t>
            </a:fld>
            <a:endParaRPr lang="sv-SE"/>
          </a:p>
        </p:txBody>
      </p:sp>
      <p:sp>
        <p:nvSpPr>
          <p:cNvPr id="5" name="Platshållare för sidfot 4">
            <a:extLst>
              <a:ext uri="{FF2B5EF4-FFF2-40B4-BE49-F238E27FC236}">
                <a16:creationId xmlns:a16="http://schemas.microsoft.com/office/drawing/2014/main" id="{DEE4ADB1-4825-0AA4-4FEF-5824943E36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371560A-8608-D9DA-EFC6-76FAFBCBFCD5}"/>
              </a:ext>
            </a:extLst>
          </p:cNvPr>
          <p:cNvSpPr>
            <a:spLocks noGrp="1"/>
          </p:cNvSpPr>
          <p:nvPr>
            <p:ph type="sldNum" sz="quarter" idx="12"/>
          </p:nvPr>
        </p:nvSpPr>
        <p:spPr/>
        <p:txBody>
          <a:bodyPr/>
          <a:lstStyle/>
          <a:p>
            <a:fld id="{6A935E13-1375-4DDD-A6FE-A9724158BA8B}" type="slidenum">
              <a:rPr lang="sv-SE" smtClean="0"/>
              <a:t>‹#›</a:t>
            </a:fld>
            <a:endParaRPr lang="sv-SE"/>
          </a:p>
        </p:txBody>
      </p:sp>
    </p:spTree>
    <p:extLst>
      <p:ext uri="{BB962C8B-B14F-4D97-AF65-F5344CB8AC3E}">
        <p14:creationId xmlns:p14="http://schemas.microsoft.com/office/powerpoint/2010/main" val="1196714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1DE243-0D04-3DFC-AD58-9DFB5E56C19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96C594D-9A60-9523-B87C-145D4D2D0C3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707DB5A-0568-7048-733D-F749B4659EA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DF75ECA-B853-AC96-3E0F-C1B50B04A2E3}"/>
              </a:ext>
            </a:extLst>
          </p:cNvPr>
          <p:cNvSpPr>
            <a:spLocks noGrp="1"/>
          </p:cNvSpPr>
          <p:nvPr>
            <p:ph type="dt" sz="half" idx="10"/>
          </p:nvPr>
        </p:nvSpPr>
        <p:spPr/>
        <p:txBody>
          <a:bodyPr/>
          <a:lstStyle/>
          <a:p>
            <a:fld id="{8ED20038-7088-4B37-A5B0-37863AEF217B}" type="datetimeFigureOut">
              <a:rPr lang="sv-SE" smtClean="0"/>
              <a:t>2025-11-23</a:t>
            </a:fld>
            <a:endParaRPr lang="sv-SE"/>
          </a:p>
        </p:txBody>
      </p:sp>
      <p:sp>
        <p:nvSpPr>
          <p:cNvPr id="6" name="Platshållare för sidfot 5">
            <a:extLst>
              <a:ext uri="{FF2B5EF4-FFF2-40B4-BE49-F238E27FC236}">
                <a16:creationId xmlns:a16="http://schemas.microsoft.com/office/drawing/2014/main" id="{5015FFF2-B48B-A3C6-3CC8-60BA7736B5F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3E8AEB4-BE92-75D3-18E4-5B3B01A02D40}"/>
              </a:ext>
            </a:extLst>
          </p:cNvPr>
          <p:cNvSpPr>
            <a:spLocks noGrp="1"/>
          </p:cNvSpPr>
          <p:nvPr>
            <p:ph type="sldNum" sz="quarter" idx="12"/>
          </p:nvPr>
        </p:nvSpPr>
        <p:spPr/>
        <p:txBody>
          <a:bodyPr/>
          <a:lstStyle/>
          <a:p>
            <a:fld id="{6A935E13-1375-4DDD-A6FE-A9724158BA8B}" type="slidenum">
              <a:rPr lang="sv-SE" smtClean="0"/>
              <a:t>‹#›</a:t>
            </a:fld>
            <a:endParaRPr lang="sv-SE"/>
          </a:p>
        </p:txBody>
      </p:sp>
    </p:spTree>
    <p:extLst>
      <p:ext uri="{BB962C8B-B14F-4D97-AF65-F5344CB8AC3E}">
        <p14:creationId xmlns:p14="http://schemas.microsoft.com/office/powerpoint/2010/main" val="2922878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2E4597-0285-E649-E25E-1FF93AA993E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2A88729-0589-5E3B-F887-190C1CE489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BE79542-CD20-33AE-AB77-F720D3331A8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3EFA994-C043-FF42-2C10-690B1DC0B7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7B720A8-CF16-0D7F-97E2-DF511DC14A0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05C6926-AF7C-33CB-52A8-248FA7BE07BF}"/>
              </a:ext>
            </a:extLst>
          </p:cNvPr>
          <p:cNvSpPr>
            <a:spLocks noGrp="1"/>
          </p:cNvSpPr>
          <p:nvPr>
            <p:ph type="dt" sz="half" idx="10"/>
          </p:nvPr>
        </p:nvSpPr>
        <p:spPr/>
        <p:txBody>
          <a:bodyPr/>
          <a:lstStyle/>
          <a:p>
            <a:fld id="{8ED20038-7088-4B37-A5B0-37863AEF217B}" type="datetimeFigureOut">
              <a:rPr lang="sv-SE" smtClean="0"/>
              <a:t>2025-11-23</a:t>
            </a:fld>
            <a:endParaRPr lang="sv-SE"/>
          </a:p>
        </p:txBody>
      </p:sp>
      <p:sp>
        <p:nvSpPr>
          <p:cNvPr id="8" name="Platshållare för sidfot 7">
            <a:extLst>
              <a:ext uri="{FF2B5EF4-FFF2-40B4-BE49-F238E27FC236}">
                <a16:creationId xmlns:a16="http://schemas.microsoft.com/office/drawing/2014/main" id="{45E880FE-2E90-76B7-3B94-68FE8489266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485461B-3015-3B19-2E01-6B81767C48DA}"/>
              </a:ext>
            </a:extLst>
          </p:cNvPr>
          <p:cNvSpPr>
            <a:spLocks noGrp="1"/>
          </p:cNvSpPr>
          <p:nvPr>
            <p:ph type="sldNum" sz="quarter" idx="12"/>
          </p:nvPr>
        </p:nvSpPr>
        <p:spPr/>
        <p:txBody>
          <a:bodyPr/>
          <a:lstStyle/>
          <a:p>
            <a:fld id="{6A935E13-1375-4DDD-A6FE-A9724158BA8B}" type="slidenum">
              <a:rPr lang="sv-SE" smtClean="0"/>
              <a:t>‹#›</a:t>
            </a:fld>
            <a:endParaRPr lang="sv-SE"/>
          </a:p>
        </p:txBody>
      </p:sp>
    </p:spTree>
    <p:extLst>
      <p:ext uri="{BB962C8B-B14F-4D97-AF65-F5344CB8AC3E}">
        <p14:creationId xmlns:p14="http://schemas.microsoft.com/office/powerpoint/2010/main" val="2466264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1AAA59-14AB-D380-37FB-DC3BEF82A57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828BE1E-40A4-EDAA-3CC3-7F9DECF7C1BF}"/>
              </a:ext>
            </a:extLst>
          </p:cNvPr>
          <p:cNvSpPr>
            <a:spLocks noGrp="1"/>
          </p:cNvSpPr>
          <p:nvPr>
            <p:ph type="dt" sz="half" idx="10"/>
          </p:nvPr>
        </p:nvSpPr>
        <p:spPr/>
        <p:txBody>
          <a:bodyPr/>
          <a:lstStyle/>
          <a:p>
            <a:fld id="{8ED20038-7088-4B37-A5B0-37863AEF217B}" type="datetimeFigureOut">
              <a:rPr lang="sv-SE" smtClean="0"/>
              <a:t>2025-11-23</a:t>
            </a:fld>
            <a:endParaRPr lang="sv-SE"/>
          </a:p>
        </p:txBody>
      </p:sp>
      <p:sp>
        <p:nvSpPr>
          <p:cNvPr id="4" name="Platshållare för sidfot 3">
            <a:extLst>
              <a:ext uri="{FF2B5EF4-FFF2-40B4-BE49-F238E27FC236}">
                <a16:creationId xmlns:a16="http://schemas.microsoft.com/office/drawing/2014/main" id="{FED0A1AD-F67B-666A-0320-C2685F752B7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95DA94D-80C2-7AAA-3893-6312DD5CC6AA}"/>
              </a:ext>
            </a:extLst>
          </p:cNvPr>
          <p:cNvSpPr>
            <a:spLocks noGrp="1"/>
          </p:cNvSpPr>
          <p:nvPr>
            <p:ph type="sldNum" sz="quarter" idx="12"/>
          </p:nvPr>
        </p:nvSpPr>
        <p:spPr/>
        <p:txBody>
          <a:bodyPr/>
          <a:lstStyle/>
          <a:p>
            <a:fld id="{6A935E13-1375-4DDD-A6FE-A9724158BA8B}" type="slidenum">
              <a:rPr lang="sv-SE" smtClean="0"/>
              <a:t>‹#›</a:t>
            </a:fld>
            <a:endParaRPr lang="sv-SE"/>
          </a:p>
        </p:txBody>
      </p:sp>
    </p:spTree>
    <p:extLst>
      <p:ext uri="{BB962C8B-B14F-4D97-AF65-F5344CB8AC3E}">
        <p14:creationId xmlns:p14="http://schemas.microsoft.com/office/powerpoint/2010/main" val="3619628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5709BAC-1EFB-54CE-D9A0-2AF3C6C8555A}"/>
              </a:ext>
            </a:extLst>
          </p:cNvPr>
          <p:cNvSpPr>
            <a:spLocks noGrp="1"/>
          </p:cNvSpPr>
          <p:nvPr>
            <p:ph type="dt" sz="half" idx="10"/>
          </p:nvPr>
        </p:nvSpPr>
        <p:spPr/>
        <p:txBody>
          <a:bodyPr/>
          <a:lstStyle/>
          <a:p>
            <a:fld id="{8ED20038-7088-4B37-A5B0-37863AEF217B}" type="datetimeFigureOut">
              <a:rPr lang="sv-SE" smtClean="0"/>
              <a:t>2025-11-23</a:t>
            </a:fld>
            <a:endParaRPr lang="sv-SE"/>
          </a:p>
        </p:txBody>
      </p:sp>
      <p:sp>
        <p:nvSpPr>
          <p:cNvPr id="3" name="Platshållare för sidfot 2">
            <a:extLst>
              <a:ext uri="{FF2B5EF4-FFF2-40B4-BE49-F238E27FC236}">
                <a16:creationId xmlns:a16="http://schemas.microsoft.com/office/drawing/2014/main" id="{360F6FEC-6DE0-DBEC-D48E-19F31A31524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4637E64-6C6E-D6A1-557B-5C1ADFDD31BD}"/>
              </a:ext>
            </a:extLst>
          </p:cNvPr>
          <p:cNvSpPr>
            <a:spLocks noGrp="1"/>
          </p:cNvSpPr>
          <p:nvPr>
            <p:ph type="sldNum" sz="quarter" idx="12"/>
          </p:nvPr>
        </p:nvSpPr>
        <p:spPr/>
        <p:txBody>
          <a:bodyPr/>
          <a:lstStyle/>
          <a:p>
            <a:fld id="{6A935E13-1375-4DDD-A6FE-A9724158BA8B}" type="slidenum">
              <a:rPr lang="sv-SE" smtClean="0"/>
              <a:t>‹#›</a:t>
            </a:fld>
            <a:endParaRPr lang="sv-SE"/>
          </a:p>
        </p:txBody>
      </p:sp>
    </p:spTree>
    <p:extLst>
      <p:ext uri="{BB962C8B-B14F-4D97-AF65-F5344CB8AC3E}">
        <p14:creationId xmlns:p14="http://schemas.microsoft.com/office/powerpoint/2010/main" val="3697180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3CAA7A-6BC0-9C81-B13E-8B917AD5084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72FC963-14FD-2B47-8C84-EFD638A13B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0743E4B-B1C7-0C29-7BED-7D5437206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98204B3-91D8-624A-8DE0-DF3062074CDD}"/>
              </a:ext>
            </a:extLst>
          </p:cNvPr>
          <p:cNvSpPr>
            <a:spLocks noGrp="1"/>
          </p:cNvSpPr>
          <p:nvPr>
            <p:ph type="dt" sz="half" idx="10"/>
          </p:nvPr>
        </p:nvSpPr>
        <p:spPr/>
        <p:txBody>
          <a:bodyPr/>
          <a:lstStyle/>
          <a:p>
            <a:fld id="{8ED20038-7088-4B37-A5B0-37863AEF217B}" type="datetimeFigureOut">
              <a:rPr lang="sv-SE" smtClean="0"/>
              <a:t>2025-11-23</a:t>
            </a:fld>
            <a:endParaRPr lang="sv-SE"/>
          </a:p>
        </p:txBody>
      </p:sp>
      <p:sp>
        <p:nvSpPr>
          <p:cNvPr id="6" name="Platshållare för sidfot 5">
            <a:extLst>
              <a:ext uri="{FF2B5EF4-FFF2-40B4-BE49-F238E27FC236}">
                <a16:creationId xmlns:a16="http://schemas.microsoft.com/office/drawing/2014/main" id="{38F065C5-33DE-842D-7CD3-CD1A08B3351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A579C40-EA95-5F90-78FD-7020C11BA97B}"/>
              </a:ext>
            </a:extLst>
          </p:cNvPr>
          <p:cNvSpPr>
            <a:spLocks noGrp="1"/>
          </p:cNvSpPr>
          <p:nvPr>
            <p:ph type="sldNum" sz="quarter" idx="12"/>
          </p:nvPr>
        </p:nvSpPr>
        <p:spPr/>
        <p:txBody>
          <a:bodyPr/>
          <a:lstStyle/>
          <a:p>
            <a:fld id="{6A935E13-1375-4DDD-A6FE-A9724158BA8B}" type="slidenum">
              <a:rPr lang="sv-SE" smtClean="0"/>
              <a:t>‹#›</a:t>
            </a:fld>
            <a:endParaRPr lang="sv-SE"/>
          </a:p>
        </p:txBody>
      </p:sp>
    </p:spTree>
    <p:extLst>
      <p:ext uri="{BB962C8B-B14F-4D97-AF65-F5344CB8AC3E}">
        <p14:creationId xmlns:p14="http://schemas.microsoft.com/office/powerpoint/2010/main" val="134144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4AF010-7B4C-F3D7-5E02-A69076EB611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B03121E-5D4A-98E0-929F-B99C9A271C2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682F9BA-AA1C-64FC-5B3F-5F2BEAB8D150}"/>
              </a:ext>
            </a:extLst>
          </p:cNvPr>
          <p:cNvSpPr>
            <a:spLocks noGrp="1"/>
          </p:cNvSpPr>
          <p:nvPr>
            <p:ph type="dt" sz="half" idx="10"/>
          </p:nvPr>
        </p:nvSpPr>
        <p:spPr/>
        <p:txBody>
          <a:bodyPr/>
          <a:lstStyle/>
          <a:p>
            <a:fld id="{687A28AE-73B3-4738-8BA7-D7C9BF4685A1}" type="datetimeFigureOut">
              <a:rPr lang="sv-SE" smtClean="0"/>
              <a:t>2025-11-23</a:t>
            </a:fld>
            <a:endParaRPr lang="sv-SE"/>
          </a:p>
        </p:txBody>
      </p:sp>
      <p:sp>
        <p:nvSpPr>
          <p:cNvPr id="5" name="Platshållare för sidfot 4">
            <a:extLst>
              <a:ext uri="{FF2B5EF4-FFF2-40B4-BE49-F238E27FC236}">
                <a16:creationId xmlns:a16="http://schemas.microsoft.com/office/drawing/2014/main" id="{4FFE5204-A19B-F5A2-0063-6367EC77F69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735E586-7657-97B5-2527-ED951964FC60}"/>
              </a:ext>
            </a:extLst>
          </p:cNvPr>
          <p:cNvSpPr>
            <a:spLocks noGrp="1"/>
          </p:cNvSpPr>
          <p:nvPr>
            <p:ph type="sldNum" sz="quarter" idx="12"/>
          </p:nvPr>
        </p:nvSpPr>
        <p:spPr/>
        <p:txBody>
          <a:bodyPr/>
          <a:lstStyle/>
          <a:p>
            <a:fld id="{3AEDF44C-B7A2-4183-AA34-0EEC99018F39}" type="slidenum">
              <a:rPr lang="sv-SE" smtClean="0"/>
              <a:t>‹#›</a:t>
            </a:fld>
            <a:endParaRPr lang="sv-SE"/>
          </a:p>
        </p:txBody>
      </p:sp>
    </p:spTree>
    <p:extLst>
      <p:ext uri="{BB962C8B-B14F-4D97-AF65-F5344CB8AC3E}">
        <p14:creationId xmlns:p14="http://schemas.microsoft.com/office/powerpoint/2010/main" val="2865735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E1B991-DEBC-59A0-D51E-9D4B1ED2BBD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9D50F80-187B-4371-52E8-ABE56C6CD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AB3855E-5688-A3F3-D444-85610C63C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FA30AE2-60E8-FFBE-0923-6C151E6B4B9A}"/>
              </a:ext>
            </a:extLst>
          </p:cNvPr>
          <p:cNvSpPr>
            <a:spLocks noGrp="1"/>
          </p:cNvSpPr>
          <p:nvPr>
            <p:ph type="dt" sz="half" idx="10"/>
          </p:nvPr>
        </p:nvSpPr>
        <p:spPr/>
        <p:txBody>
          <a:bodyPr/>
          <a:lstStyle/>
          <a:p>
            <a:fld id="{8ED20038-7088-4B37-A5B0-37863AEF217B}" type="datetimeFigureOut">
              <a:rPr lang="sv-SE" smtClean="0"/>
              <a:t>2025-11-23</a:t>
            </a:fld>
            <a:endParaRPr lang="sv-SE"/>
          </a:p>
        </p:txBody>
      </p:sp>
      <p:sp>
        <p:nvSpPr>
          <p:cNvPr id="6" name="Platshållare för sidfot 5">
            <a:extLst>
              <a:ext uri="{FF2B5EF4-FFF2-40B4-BE49-F238E27FC236}">
                <a16:creationId xmlns:a16="http://schemas.microsoft.com/office/drawing/2014/main" id="{B2F9B08E-4151-86C7-E389-E7BD6486534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86D8A03-14E3-0F4B-A507-7375688D0668}"/>
              </a:ext>
            </a:extLst>
          </p:cNvPr>
          <p:cNvSpPr>
            <a:spLocks noGrp="1"/>
          </p:cNvSpPr>
          <p:nvPr>
            <p:ph type="sldNum" sz="quarter" idx="12"/>
          </p:nvPr>
        </p:nvSpPr>
        <p:spPr/>
        <p:txBody>
          <a:bodyPr/>
          <a:lstStyle/>
          <a:p>
            <a:fld id="{6A935E13-1375-4DDD-A6FE-A9724158BA8B}" type="slidenum">
              <a:rPr lang="sv-SE" smtClean="0"/>
              <a:t>‹#›</a:t>
            </a:fld>
            <a:endParaRPr lang="sv-SE"/>
          </a:p>
        </p:txBody>
      </p:sp>
    </p:spTree>
    <p:extLst>
      <p:ext uri="{BB962C8B-B14F-4D97-AF65-F5344CB8AC3E}">
        <p14:creationId xmlns:p14="http://schemas.microsoft.com/office/powerpoint/2010/main" val="191259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46715C-7364-4C07-BCA9-58AAE95DCA2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5D0EA15-48F6-A0A2-5EF4-F861A1B1704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A6F474-DD1B-F581-D0C6-C5EA09EF2D7C}"/>
              </a:ext>
            </a:extLst>
          </p:cNvPr>
          <p:cNvSpPr>
            <a:spLocks noGrp="1"/>
          </p:cNvSpPr>
          <p:nvPr>
            <p:ph type="dt" sz="half" idx="10"/>
          </p:nvPr>
        </p:nvSpPr>
        <p:spPr/>
        <p:txBody>
          <a:bodyPr/>
          <a:lstStyle/>
          <a:p>
            <a:fld id="{8ED20038-7088-4B37-A5B0-37863AEF217B}" type="datetimeFigureOut">
              <a:rPr lang="sv-SE" smtClean="0"/>
              <a:t>2025-11-23</a:t>
            </a:fld>
            <a:endParaRPr lang="sv-SE"/>
          </a:p>
        </p:txBody>
      </p:sp>
      <p:sp>
        <p:nvSpPr>
          <p:cNvPr id="5" name="Platshållare för sidfot 4">
            <a:extLst>
              <a:ext uri="{FF2B5EF4-FFF2-40B4-BE49-F238E27FC236}">
                <a16:creationId xmlns:a16="http://schemas.microsoft.com/office/drawing/2014/main" id="{FB975B28-D243-B22F-FDBC-16921D4CF09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D81FCA5-134E-A35F-28C0-1BE4EABEE3DA}"/>
              </a:ext>
            </a:extLst>
          </p:cNvPr>
          <p:cNvSpPr>
            <a:spLocks noGrp="1"/>
          </p:cNvSpPr>
          <p:nvPr>
            <p:ph type="sldNum" sz="quarter" idx="12"/>
          </p:nvPr>
        </p:nvSpPr>
        <p:spPr/>
        <p:txBody>
          <a:bodyPr/>
          <a:lstStyle/>
          <a:p>
            <a:fld id="{6A935E13-1375-4DDD-A6FE-A9724158BA8B}" type="slidenum">
              <a:rPr lang="sv-SE" smtClean="0"/>
              <a:t>‹#›</a:t>
            </a:fld>
            <a:endParaRPr lang="sv-SE"/>
          </a:p>
        </p:txBody>
      </p:sp>
    </p:spTree>
    <p:extLst>
      <p:ext uri="{BB962C8B-B14F-4D97-AF65-F5344CB8AC3E}">
        <p14:creationId xmlns:p14="http://schemas.microsoft.com/office/powerpoint/2010/main" val="23090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5E88891-FCEA-D3F1-F9C3-FA6028786BF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B854706-EB87-A6E0-2EE3-C9961127332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3E4030D-2888-9E43-AE66-D22FB4896A4B}"/>
              </a:ext>
            </a:extLst>
          </p:cNvPr>
          <p:cNvSpPr>
            <a:spLocks noGrp="1"/>
          </p:cNvSpPr>
          <p:nvPr>
            <p:ph type="dt" sz="half" idx="10"/>
          </p:nvPr>
        </p:nvSpPr>
        <p:spPr/>
        <p:txBody>
          <a:bodyPr/>
          <a:lstStyle/>
          <a:p>
            <a:fld id="{8ED20038-7088-4B37-A5B0-37863AEF217B}" type="datetimeFigureOut">
              <a:rPr lang="sv-SE" smtClean="0"/>
              <a:t>2025-11-23</a:t>
            </a:fld>
            <a:endParaRPr lang="sv-SE"/>
          </a:p>
        </p:txBody>
      </p:sp>
      <p:sp>
        <p:nvSpPr>
          <p:cNvPr id="5" name="Platshållare för sidfot 4">
            <a:extLst>
              <a:ext uri="{FF2B5EF4-FFF2-40B4-BE49-F238E27FC236}">
                <a16:creationId xmlns:a16="http://schemas.microsoft.com/office/drawing/2014/main" id="{46A12C89-8A02-E4F9-9F42-31DAFC39114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F52093A-BE06-84A5-7FD2-D7EA55FFEE2C}"/>
              </a:ext>
            </a:extLst>
          </p:cNvPr>
          <p:cNvSpPr>
            <a:spLocks noGrp="1"/>
          </p:cNvSpPr>
          <p:nvPr>
            <p:ph type="sldNum" sz="quarter" idx="12"/>
          </p:nvPr>
        </p:nvSpPr>
        <p:spPr/>
        <p:txBody>
          <a:bodyPr/>
          <a:lstStyle/>
          <a:p>
            <a:fld id="{6A935E13-1375-4DDD-A6FE-A9724158BA8B}" type="slidenum">
              <a:rPr lang="sv-SE" smtClean="0"/>
              <a:t>‹#›</a:t>
            </a:fld>
            <a:endParaRPr lang="sv-SE"/>
          </a:p>
        </p:txBody>
      </p:sp>
    </p:spTree>
    <p:extLst>
      <p:ext uri="{BB962C8B-B14F-4D97-AF65-F5344CB8AC3E}">
        <p14:creationId xmlns:p14="http://schemas.microsoft.com/office/powerpoint/2010/main" val="1640094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227D1A-171B-494F-80EA-3C087541CB6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804310E-6C30-498C-BC8F-E69EAD056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8B9300C-A74D-40B9-B25F-64260719EC08}"/>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5" name="Platshållare för sidfot 4">
            <a:extLst>
              <a:ext uri="{FF2B5EF4-FFF2-40B4-BE49-F238E27FC236}">
                <a16:creationId xmlns:a16="http://schemas.microsoft.com/office/drawing/2014/main" id="{1D17E936-FAC9-4CBE-AC0F-73DB342476F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459180C-9391-4F61-B02A-16E7D8057AE4}"/>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1487617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B3F753-4D29-4F11-87CF-E13B9E94563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6391830-0E6B-46B6-97CD-B0C02E8663A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583B504-7F97-4FBA-8A3D-6DFB22E68139}"/>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5" name="Platshållare för sidfot 4">
            <a:extLst>
              <a:ext uri="{FF2B5EF4-FFF2-40B4-BE49-F238E27FC236}">
                <a16:creationId xmlns:a16="http://schemas.microsoft.com/office/drawing/2014/main" id="{A4ADDE06-4170-46FF-AFDC-5A424F4FF81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EEC7EE7-2F3F-4D17-BB3B-02D7950151B9}"/>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1012069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A7A0F9-91E0-490A-9430-F452C272479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6CCC85B-264C-4889-A79E-FEE937DCAE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0D2CC84-5529-4947-8C45-2376A5E4C836}"/>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5" name="Platshållare för sidfot 4">
            <a:extLst>
              <a:ext uri="{FF2B5EF4-FFF2-40B4-BE49-F238E27FC236}">
                <a16:creationId xmlns:a16="http://schemas.microsoft.com/office/drawing/2014/main" id="{B9C476FD-406B-406E-A891-E65BE9F2C66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3198D98-4B8B-4936-A200-AE0496561924}"/>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3711386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7CF5CB-CDFF-4D59-994E-43DE604B01B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0D56270-C1D6-4353-B18F-CF9CF23345B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68C0625-9942-4BAF-AA9A-AF5A72D454A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1F0D97C-35E8-4797-821F-939B4741711C}"/>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6" name="Platshållare för sidfot 5">
            <a:extLst>
              <a:ext uri="{FF2B5EF4-FFF2-40B4-BE49-F238E27FC236}">
                <a16:creationId xmlns:a16="http://schemas.microsoft.com/office/drawing/2014/main" id="{FAFC810C-3A21-4805-AA22-50EEFB37360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34D91F-4B0F-4599-9577-8067D542E48B}"/>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2237024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A640AC-1EA6-417A-90A1-3091AE330AF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67AEB39-9778-4C91-A24C-251F641D6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082BD66-6AB9-4F4E-A655-A294F8B448A6}"/>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46AD45A-2B44-417B-9664-EFDC850235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35D4D50-4E37-48BF-B55A-32FE7F5626A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DC57906-AB1E-4849-B537-641E719FB7BA}"/>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8" name="Platshållare för sidfot 7">
            <a:extLst>
              <a:ext uri="{FF2B5EF4-FFF2-40B4-BE49-F238E27FC236}">
                <a16:creationId xmlns:a16="http://schemas.microsoft.com/office/drawing/2014/main" id="{EB37C26E-D53A-4238-96B6-F7FF80C225D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073022B-8500-4BF0-AD93-329080113097}"/>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3899023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2415FF-C433-4F2F-8FAB-69DFC7C3F57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AD49B8A-D293-4CE1-AAA0-FBDDD50E9747}"/>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4" name="Platshållare för sidfot 3">
            <a:extLst>
              <a:ext uri="{FF2B5EF4-FFF2-40B4-BE49-F238E27FC236}">
                <a16:creationId xmlns:a16="http://schemas.microsoft.com/office/drawing/2014/main" id="{CA93D99D-56D1-4CAC-BDCF-7755045015C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42088B7-F6EB-4368-9B0C-4E71ACD4CB95}"/>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1272851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7E674D3-D76B-418A-855C-484755AEDBA6}"/>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3" name="Platshållare för sidfot 2">
            <a:extLst>
              <a:ext uri="{FF2B5EF4-FFF2-40B4-BE49-F238E27FC236}">
                <a16:creationId xmlns:a16="http://schemas.microsoft.com/office/drawing/2014/main" id="{D0284215-7559-4C92-A671-7FDC5750BA6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43089B6-1D7A-42BC-9A24-027511BF4F96}"/>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18969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E5C967-1EA6-05C0-5BDD-29C427033DF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4108E56-3EA8-172C-6DFE-5B5D083C24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719334-C7AC-365A-2FC6-76FA2047714D}"/>
              </a:ext>
            </a:extLst>
          </p:cNvPr>
          <p:cNvSpPr>
            <a:spLocks noGrp="1"/>
          </p:cNvSpPr>
          <p:nvPr>
            <p:ph type="dt" sz="half" idx="10"/>
          </p:nvPr>
        </p:nvSpPr>
        <p:spPr/>
        <p:txBody>
          <a:bodyPr/>
          <a:lstStyle/>
          <a:p>
            <a:fld id="{687A28AE-73B3-4738-8BA7-D7C9BF4685A1}" type="datetimeFigureOut">
              <a:rPr lang="sv-SE" smtClean="0"/>
              <a:t>2025-11-23</a:t>
            </a:fld>
            <a:endParaRPr lang="sv-SE"/>
          </a:p>
        </p:txBody>
      </p:sp>
      <p:sp>
        <p:nvSpPr>
          <p:cNvPr id="5" name="Platshållare för sidfot 4">
            <a:extLst>
              <a:ext uri="{FF2B5EF4-FFF2-40B4-BE49-F238E27FC236}">
                <a16:creationId xmlns:a16="http://schemas.microsoft.com/office/drawing/2014/main" id="{AF4611F4-7A14-D4A6-32E1-97DC21CDCE9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D82F65-599B-9DE7-FFD9-8BBB4817CB33}"/>
              </a:ext>
            </a:extLst>
          </p:cNvPr>
          <p:cNvSpPr>
            <a:spLocks noGrp="1"/>
          </p:cNvSpPr>
          <p:nvPr>
            <p:ph type="sldNum" sz="quarter" idx="12"/>
          </p:nvPr>
        </p:nvSpPr>
        <p:spPr/>
        <p:txBody>
          <a:bodyPr/>
          <a:lstStyle/>
          <a:p>
            <a:fld id="{3AEDF44C-B7A2-4183-AA34-0EEC99018F39}" type="slidenum">
              <a:rPr lang="sv-SE" smtClean="0"/>
              <a:t>‹#›</a:t>
            </a:fld>
            <a:endParaRPr lang="sv-SE"/>
          </a:p>
        </p:txBody>
      </p:sp>
    </p:spTree>
    <p:extLst>
      <p:ext uri="{BB962C8B-B14F-4D97-AF65-F5344CB8AC3E}">
        <p14:creationId xmlns:p14="http://schemas.microsoft.com/office/powerpoint/2010/main" val="15017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0C74AB-B462-43B6-B9D1-5BC53CD1D7D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3A5C419-48B0-4434-9AE7-08EE8C4C76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E315F82-4C87-4A24-B4A6-7ABA7D760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61EC7B2-079D-41A0-8C6E-9EB3473E0186}"/>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6" name="Platshållare för sidfot 5">
            <a:extLst>
              <a:ext uri="{FF2B5EF4-FFF2-40B4-BE49-F238E27FC236}">
                <a16:creationId xmlns:a16="http://schemas.microsoft.com/office/drawing/2014/main" id="{FFD36971-87C3-413B-8230-5F59731004E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0272DD6-874A-4315-AD76-A386510B6EED}"/>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2583882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472123-043E-47F0-8C55-EEAFE48BB16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794A382-FDB1-4A89-B934-3349E5C245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DC86F36-1815-4626-9BFD-CFF4E5917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C13E0FA-A410-433E-9DAF-352FF75221EB}"/>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6" name="Platshållare för sidfot 5">
            <a:extLst>
              <a:ext uri="{FF2B5EF4-FFF2-40B4-BE49-F238E27FC236}">
                <a16:creationId xmlns:a16="http://schemas.microsoft.com/office/drawing/2014/main" id="{1C75AE89-A485-4E35-B0A1-B7FB8C30E48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9E8581B-4936-4ED9-AFCE-69B01EBF1E94}"/>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113166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5ECC8-5889-4222-BA17-393D7FA75B9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2F1C446-E618-4187-986C-B607F351ED9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F11715-3269-443E-A88C-F1772126C396}"/>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5" name="Platshållare för sidfot 4">
            <a:extLst>
              <a:ext uri="{FF2B5EF4-FFF2-40B4-BE49-F238E27FC236}">
                <a16:creationId xmlns:a16="http://schemas.microsoft.com/office/drawing/2014/main" id="{3FC479CD-FEAC-442D-B229-5684E4A318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746435A-DB8A-4C92-B6D8-E77D2C2F54FC}"/>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4286023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66E4063-A8CB-4B09-B795-DBCACD56D1D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C0A2EF1-0EBE-43B3-853F-ED0FA04315C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F5FF850-CE32-44EE-A234-5A07383987E8}"/>
              </a:ext>
            </a:extLst>
          </p:cNvPr>
          <p:cNvSpPr>
            <a:spLocks noGrp="1"/>
          </p:cNvSpPr>
          <p:nvPr>
            <p:ph type="dt" sz="half" idx="10"/>
          </p:nvPr>
        </p:nvSpPr>
        <p:spPr>
          <a:xfrm>
            <a:off x="838200" y="6356350"/>
            <a:ext cx="2743200" cy="365125"/>
          </a:xfrm>
          <a:prstGeom prst="rect">
            <a:avLst/>
          </a:prstGeom>
        </p:spPr>
        <p:txBody>
          <a:bodyPr/>
          <a:lstStyle/>
          <a:p>
            <a:fld id="{12BF5E8D-22E9-4A74-9E51-EFC62C26CC44}" type="datetimeFigureOut">
              <a:rPr lang="sv-SE" smtClean="0"/>
              <a:t>2025-11-23</a:t>
            </a:fld>
            <a:endParaRPr lang="sv-SE"/>
          </a:p>
        </p:txBody>
      </p:sp>
      <p:sp>
        <p:nvSpPr>
          <p:cNvPr id="5" name="Platshållare för sidfot 4">
            <a:extLst>
              <a:ext uri="{FF2B5EF4-FFF2-40B4-BE49-F238E27FC236}">
                <a16:creationId xmlns:a16="http://schemas.microsoft.com/office/drawing/2014/main" id="{42BE7046-6BE4-4DF1-86C2-58AD18BAC36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93B388D-1F8B-453E-9225-0F57CB6F8F97}"/>
              </a:ext>
            </a:extLst>
          </p:cNvPr>
          <p:cNvSpPr>
            <a:spLocks noGrp="1"/>
          </p:cNvSpPr>
          <p:nvPr>
            <p:ph type="sldNum" sz="quarter" idx="12"/>
          </p:nvPr>
        </p:nvSpPr>
        <p:spPr>
          <a:xfrm>
            <a:off x="8610600" y="6356350"/>
            <a:ext cx="2743200" cy="365125"/>
          </a:xfrm>
          <a:prstGeom prst="rect">
            <a:avLst/>
          </a:prstGeom>
        </p:spPr>
        <p:txBody>
          <a:bodyPr/>
          <a:lstStyle/>
          <a:p>
            <a:fld id="{A4FA6067-4586-4E3C-911E-92366F594208}" type="slidenum">
              <a:rPr lang="sv-SE" smtClean="0"/>
              <a:t>‹#›</a:t>
            </a:fld>
            <a:endParaRPr lang="sv-SE"/>
          </a:p>
        </p:txBody>
      </p:sp>
    </p:spTree>
    <p:extLst>
      <p:ext uri="{BB962C8B-B14F-4D97-AF65-F5344CB8AC3E}">
        <p14:creationId xmlns:p14="http://schemas.microsoft.com/office/powerpoint/2010/main" val="104542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46B3CB-86DD-3EEB-693E-340269E7E06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220795-C530-87C8-BE0B-3C4C377FDE1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F0DFBB3-7784-5EB2-66BD-BEBEA2B0885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8253406-EF0C-FC4F-21D6-31EE3DDDC261}"/>
              </a:ext>
            </a:extLst>
          </p:cNvPr>
          <p:cNvSpPr>
            <a:spLocks noGrp="1"/>
          </p:cNvSpPr>
          <p:nvPr>
            <p:ph type="dt" sz="half" idx="10"/>
          </p:nvPr>
        </p:nvSpPr>
        <p:spPr/>
        <p:txBody>
          <a:bodyPr/>
          <a:lstStyle/>
          <a:p>
            <a:fld id="{687A28AE-73B3-4738-8BA7-D7C9BF4685A1}" type="datetimeFigureOut">
              <a:rPr lang="sv-SE" smtClean="0"/>
              <a:t>2025-11-23</a:t>
            </a:fld>
            <a:endParaRPr lang="sv-SE"/>
          </a:p>
        </p:txBody>
      </p:sp>
      <p:sp>
        <p:nvSpPr>
          <p:cNvPr id="6" name="Platshållare för sidfot 5">
            <a:extLst>
              <a:ext uri="{FF2B5EF4-FFF2-40B4-BE49-F238E27FC236}">
                <a16:creationId xmlns:a16="http://schemas.microsoft.com/office/drawing/2014/main" id="{9221D383-C1AE-433F-EB78-70F6EB32352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13130FB-B962-A379-26BB-1071D09F4E36}"/>
              </a:ext>
            </a:extLst>
          </p:cNvPr>
          <p:cNvSpPr>
            <a:spLocks noGrp="1"/>
          </p:cNvSpPr>
          <p:nvPr>
            <p:ph type="sldNum" sz="quarter" idx="12"/>
          </p:nvPr>
        </p:nvSpPr>
        <p:spPr/>
        <p:txBody>
          <a:bodyPr/>
          <a:lstStyle/>
          <a:p>
            <a:fld id="{3AEDF44C-B7A2-4183-AA34-0EEC99018F39}" type="slidenum">
              <a:rPr lang="sv-SE" smtClean="0"/>
              <a:t>‹#›</a:t>
            </a:fld>
            <a:endParaRPr lang="sv-SE"/>
          </a:p>
        </p:txBody>
      </p:sp>
    </p:spTree>
    <p:extLst>
      <p:ext uri="{BB962C8B-B14F-4D97-AF65-F5344CB8AC3E}">
        <p14:creationId xmlns:p14="http://schemas.microsoft.com/office/powerpoint/2010/main" val="116356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D8ADDD-678D-0721-B8D9-40A13C4136A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F60EB31-C8FC-29D9-2281-F4A8E5065A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1038A83-7030-F4AF-0202-59B8888F947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952B570-C0E0-D8C8-5DF5-3BB53610C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278C1CD-C4ED-FD43-5C94-91E1C31EB541}"/>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6F0F4C7-EDBF-539E-6C2D-797A80DDAC22}"/>
              </a:ext>
            </a:extLst>
          </p:cNvPr>
          <p:cNvSpPr>
            <a:spLocks noGrp="1"/>
          </p:cNvSpPr>
          <p:nvPr>
            <p:ph type="dt" sz="half" idx="10"/>
          </p:nvPr>
        </p:nvSpPr>
        <p:spPr/>
        <p:txBody>
          <a:bodyPr/>
          <a:lstStyle/>
          <a:p>
            <a:fld id="{687A28AE-73B3-4738-8BA7-D7C9BF4685A1}" type="datetimeFigureOut">
              <a:rPr lang="sv-SE" smtClean="0"/>
              <a:t>2025-11-23</a:t>
            </a:fld>
            <a:endParaRPr lang="sv-SE"/>
          </a:p>
        </p:txBody>
      </p:sp>
      <p:sp>
        <p:nvSpPr>
          <p:cNvPr id="8" name="Platshållare för sidfot 7">
            <a:extLst>
              <a:ext uri="{FF2B5EF4-FFF2-40B4-BE49-F238E27FC236}">
                <a16:creationId xmlns:a16="http://schemas.microsoft.com/office/drawing/2014/main" id="{FF5237E0-ED3B-73C7-EAA0-F482FC8CD63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B17587E-8793-56E6-407B-1A0F0518CD00}"/>
              </a:ext>
            </a:extLst>
          </p:cNvPr>
          <p:cNvSpPr>
            <a:spLocks noGrp="1"/>
          </p:cNvSpPr>
          <p:nvPr>
            <p:ph type="sldNum" sz="quarter" idx="12"/>
          </p:nvPr>
        </p:nvSpPr>
        <p:spPr/>
        <p:txBody>
          <a:bodyPr/>
          <a:lstStyle/>
          <a:p>
            <a:fld id="{3AEDF44C-B7A2-4183-AA34-0EEC99018F39}" type="slidenum">
              <a:rPr lang="sv-SE" smtClean="0"/>
              <a:t>‹#›</a:t>
            </a:fld>
            <a:endParaRPr lang="sv-SE"/>
          </a:p>
        </p:txBody>
      </p:sp>
    </p:spTree>
    <p:extLst>
      <p:ext uri="{BB962C8B-B14F-4D97-AF65-F5344CB8AC3E}">
        <p14:creationId xmlns:p14="http://schemas.microsoft.com/office/powerpoint/2010/main" val="374364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1206F3-A3FA-C7C3-442F-4F862E847A4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B5B69AC-2205-F02D-6C87-7DB1ED80733D}"/>
              </a:ext>
            </a:extLst>
          </p:cNvPr>
          <p:cNvSpPr>
            <a:spLocks noGrp="1"/>
          </p:cNvSpPr>
          <p:nvPr>
            <p:ph type="dt" sz="half" idx="10"/>
          </p:nvPr>
        </p:nvSpPr>
        <p:spPr/>
        <p:txBody>
          <a:bodyPr/>
          <a:lstStyle/>
          <a:p>
            <a:fld id="{687A28AE-73B3-4738-8BA7-D7C9BF4685A1}" type="datetimeFigureOut">
              <a:rPr lang="sv-SE" smtClean="0"/>
              <a:t>2025-11-23</a:t>
            </a:fld>
            <a:endParaRPr lang="sv-SE"/>
          </a:p>
        </p:txBody>
      </p:sp>
      <p:sp>
        <p:nvSpPr>
          <p:cNvPr id="4" name="Platshållare för sidfot 3">
            <a:extLst>
              <a:ext uri="{FF2B5EF4-FFF2-40B4-BE49-F238E27FC236}">
                <a16:creationId xmlns:a16="http://schemas.microsoft.com/office/drawing/2014/main" id="{DA8914EB-5C4F-B925-4895-1C14DAF942B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579EA1E-C53C-A464-6346-68DF71F9EA08}"/>
              </a:ext>
            </a:extLst>
          </p:cNvPr>
          <p:cNvSpPr>
            <a:spLocks noGrp="1"/>
          </p:cNvSpPr>
          <p:nvPr>
            <p:ph type="sldNum" sz="quarter" idx="12"/>
          </p:nvPr>
        </p:nvSpPr>
        <p:spPr/>
        <p:txBody>
          <a:bodyPr/>
          <a:lstStyle/>
          <a:p>
            <a:fld id="{3AEDF44C-B7A2-4183-AA34-0EEC99018F39}" type="slidenum">
              <a:rPr lang="sv-SE" smtClean="0"/>
              <a:t>‹#›</a:t>
            </a:fld>
            <a:endParaRPr lang="sv-SE"/>
          </a:p>
        </p:txBody>
      </p:sp>
    </p:spTree>
    <p:extLst>
      <p:ext uri="{BB962C8B-B14F-4D97-AF65-F5344CB8AC3E}">
        <p14:creationId xmlns:p14="http://schemas.microsoft.com/office/powerpoint/2010/main" val="407925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0DE6498-F737-6202-98CF-4B95AE9AD5E6}"/>
              </a:ext>
            </a:extLst>
          </p:cNvPr>
          <p:cNvSpPr>
            <a:spLocks noGrp="1"/>
          </p:cNvSpPr>
          <p:nvPr>
            <p:ph type="dt" sz="half" idx="10"/>
          </p:nvPr>
        </p:nvSpPr>
        <p:spPr/>
        <p:txBody>
          <a:bodyPr/>
          <a:lstStyle/>
          <a:p>
            <a:fld id="{687A28AE-73B3-4738-8BA7-D7C9BF4685A1}" type="datetimeFigureOut">
              <a:rPr lang="sv-SE" smtClean="0"/>
              <a:t>2025-11-23</a:t>
            </a:fld>
            <a:endParaRPr lang="sv-SE"/>
          </a:p>
        </p:txBody>
      </p:sp>
      <p:sp>
        <p:nvSpPr>
          <p:cNvPr id="3" name="Platshållare för sidfot 2">
            <a:extLst>
              <a:ext uri="{FF2B5EF4-FFF2-40B4-BE49-F238E27FC236}">
                <a16:creationId xmlns:a16="http://schemas.microsoft.com/office/drawing/2014/main" id="{31383408-E18E-F0DB-109E-E30E8DBC801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C4784EC-3740-71DD-EE3B-F7C699BD4C81}"/>
              </a:ext>
            </a:extLst>
          </p:cNvPr>
          <p:cNvSpPr>
            <a:spLocks noGrp="1"/>
          </p:cNvSpPr>
          <p:nvPr>
            <p:ph type="sldNum" sz="quarter" idx="12"/>
          </p:nvPr>
        </p:nvSpPr>
        <p:spPr/>
        <p:txBody>
          <a:bodyPr/>
          <a:lstStyle/>
          <a:p>
            <a:fld id="{3AEDF44C-B7A2-4183-AA34-0EEC99018F39}" type="slidenum">
              <a:rPr lang="sv-SE" smtClean="0"/>
              <a:t>‹#›</a:t>
            </a:fld>
            <a:endParaRPr lang="sv-SE"/>
          </a:p>
        </p:txBody>
      </p:sp>
    </p:spTree>
    <p:extLst>
      <p:ext uri="{BB962C8B-B14F-4D97-AF65-F5344CB8AC3E}">
        <p14:creationId xmlns:p14="http://schemas.microsoft.com/office/powerpoint/2010/main" val="262376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DC675-68B4-4DF4-E9AD-92F1B369023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8029928-046D-6F10-3940-4EFA3A5CB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79526AF-D220-17EF-8AFE-1A2019412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B9C9EB7-E8F7-91E7-1294-10CB64F4F8CC}"/>
              </a:ext>
            </a:extLst>
          </p:cNvPr>
          <p:cNvSpPr>
            <a:spLocks noGrp="1"/>
          </p:cNvSpPr>
          <p:nvPr>
            <p:ph type="dt" sz="half" idx="10"/>
          </p:nvPr>
        </p:nvSpPr>
        <p:spPr/>
        <p:txBody>
          <a:bodyPr/>
          <a:lstStyle/>
          <a:p>
            <a:fld id="{687A28AE-73B3-4738-8BA7-D7C9BF4685A1}" type="datetimeFigureOut">
              <a:rPr lang="sv-SE" smtClean="0"/>
              <a:t>2025-11-23</a:t>
            </a:fld>
            <a:endParaRPr lang="sv-SE"/>
          </a:p>
        </p:txBody>
      </p:sp>
      <p:sp>
        <p:nvSpPr>
          <p:cNvPr id="6" name="Platshållare för sidfot 5">
            <a:extLst>
              <a:ext uri="{FF2B5EF4-FFF2-40B4-BE49-F238E27FC236}">
                <a16:creationId xmlns:a16="http://schemas.microsoft.com/office/drawing/2014/main" id="{C99D07CD-5522-B6AC-724C-36A45B46129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81BD8F8-784E-C8DE-AD0B-9DAC49A58E83}"/>
              </a:ext>
            </a:extLst>
          </p:cNvPr>
          <p:cNvSpPr>
            <a:spLocks noGrp="1"/>
          </p:cNvSpPr>
          <p:nvPr>
            <p:ph type="sldNum" sz="quarter" idx="12"/>
          </p:nvPr>
        </p:nvSpPr>
        <p:spPr/>
        <p:txBody>
          <a:bodyPr/>
          <a:lstStyle/>
          <a:p>
            <a:fld id="{3AEDF44C-B7A2-4183-AA34-0EEC99018F39}" type="slidenum">
              <a:rPr lang="sv-SE" smtClean="0"/>
              <a:t>‹#›</a:t>
            </a:fld>
            <a:endParaRPr lang="sv-SE"/>
          </a:p>
        </p:txBody>
      </p:sp>
    </p:spTree>
    <p:extLst>
      <p:ext uri="{BB962C8B-B14F-4D97-AF65-F5344CB8AC3E}">
        <p14:creationId xmlns:p14="http://schemas.microsoft.com/office/powerpoint/2010/main" val="410119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B49758-9571-0B3B-05FC-D95631F6AD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57D5A37-F2A3-E74E-5FF4-0942DECB5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59E34FC-D337-872E-0FCE-277B9E7B1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54EFD71-3174-6B42-482C-7761788B459B}"/>
              </a:ext>
            </a:extLst>
          </p:cNvPr>
          <p:cNvSpPr>
            <a:spLocks noGrp="1"/>
          </p:cNvSpPr>
          <p:nvPr>
            <p:ph type="dt" sz="half" idx="10"/>
          </p:nvPr>
        </p:nvSpPr>
        <p:spPr/>
        <p:txBody>
          <a:bodyPr/>
          <a:lstStyle/>
          <a:p>
            <a:fld id="{687A28AE-73B3-4738-8BA7-D7C9BF4685A1}" type="datetimeFigureOut">
              <a:rPr lang="sv-SE" smtClean="0"/>
              <a:t>2025-11-23</a:t>
            </a:fld>
            <a:endParaRPr lang="sv-SE"/>
          </a:p>
        </p:txBody>
      </p:sp>
      <p:sp>
        <p:nvSpPr>
          <p:cNvPr id="6" name="Platshållare för sidfot 5">
            <a:extLst>
              <a:ext uri="{FF2B5EF4-FFF2-40B4-BE49-F238E27FC236}">
                <a16:creationId xmlns:a16="http://schemas.microsoft.com/office/drawing/2014/main" id="{9D9EC63E-1217-E0CD-CB24-F07067CA312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93CAE80-8A58-66E4-7943-C3C54B14B665}"/>
              </a:ext>
            </a:extLst>
          </p:cNvPr>
          <p:cNvSpPr>
            <a:spLocks noGrp="1"/>
          </p:cNvSpPr>
          <p:nvPr>
            <p:ph type="sldNum" sz="quarter" idx="12"/>
          </p:nvPr>
        </p:nvSpPr>
        <p:spPr/>
        <p:txBody>
          <a:bodyPr/>
          <a:lstStyle/>
          <a:p>
            <a:fld id="{3AEDF44C-B7A2-4183-AA34-0EEC99018F39}" type="slidenum">
              <a:rPr lang="sv-SE" smtClean="0"/>
              <a:t>‹#›</a:t>
            </a:fld>
            <a:endParaRPr lang="sv-SE"/>
          </a:p>
        </p:txBody>
      </p:sp>
    </p:spTree>
    <p:extLst>
      <p:ext uri="{BB962C8B-B14F-4D97-AF65-F5344CB8AC3E}">
        <p14:creationId xmlns:p14="http://schemas.microsoft.com/office/powerpoint/2010/main" val="352855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84F1D96-B128-BFA4-79AC-3B6DE8E0FF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A73AA97-2C1D-8937-BD80-7904F2FFD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960D36D-AAD0-474B-4B92-54B46E9FA7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7A28AE-73B3-4738-8BA7-D7C9BF4685A1}" type="datetimeFigureOut">
              <a:rPr lang="sv-SE" smtClean="0"/>
              <a:t>2025-11-23</a:t>
            </a:fld>
            <a:endParaRPr lang="sv-SE"/>
          </a:p>
        </p:txBody>
      </p:sp>
      <p:sp>
        <p:nvSpPr>
          <p:cNvPr id="5" name="Platshållare för sidfot 4">
            <a:extLst>
              <a:ext uri="{FF2B5EF4-FFF2-40B4-BE49-F238E27FC236}">
                <a16:creationId xmlns:a16="http://schemas.microsoft.com/office/drawing/2014/main" id="{2B428603-1D56-D6A9-79E7-2C8466A87A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F1013CD2-873D-150B-A0DD-24E2D2F7D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DF44C-B7A2-4183-AA34-0EEC99018F39}" type="slidenum">
              <a:rPr lang="sv-SE" smtClean="0"/>
              <a:t>‹#›</a:t>
            </a:fld>
            <a:endParaRPr lang="sv-SE"/>
          </a:p>
        </p:txBody>
      </p:sp>
    </p:spTree>
    <p:extLst>
      <p:ext uri="{BB962C8B-B14F-4D97-AF65-F5344CB8AC3E}">
        <p14:creationId xmlns:p14="http://schemas.microsoft.com/office/powerpoint/2010/main" val="1991434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C692CDC-9CE4-BAFC-57A7-D4DFC9076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06247DB-32AD-150C-BFB0-474D762BA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1C16B6-9AD6-4175-D299-2AB38B0D3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D20038-7088-4B37-A5B0-37863AEF217B}" type="datetimeFigureOut">
              <a:rPr lang="sv-SE" smtClean="0"/>
              <a:t>2025-11-23</a:t>
            </a:fld>
            <a:endParaRPr lang="sv-SE"/>
          </a:p>
        </p:txBody>
      </p:sp>
      <p:sp>
        <p:nvSpPr>
          <p:cNvPr id="5" name="Platshållare för sidfot 4">
            <a:extLst>
              <a:ext uri="{FF2B5EF4-FFF2-40B4-BE49-F238E27FC236}">
                <a16:creationId xmlns:a16="http://schemas.microsoft.com/office/drawing/2014/main" id="{70C589C0-1AA6-C4B3-2693-253D79002D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707921F7-8279-2170-3EBE-8D0B6AD19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935E13-1375-4DDD-A6FE-A9724158BA8B}" type="slidenum">
              <a:rPr lang="sv-SE" smtClean="0"/>
              <a:t>‹#›</a:t>
            </a:fld>
            <a:endParaRPr lang="sv-SE"/>
          </a:p>
        </p:txBody>
      </p:sp>
    </p:spTree>
    <p:extLst>
      <p:ext uri="{BB962C8B-B14F-4D97-AF65-F5344CB8AC3E}">
        <p14:creationId xmlns:p14="http://schemas.microsoft.com/office/powerpoint/2010/main" val="3398575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4B73"/>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FD497D9-EA23-47B9-9A2A-8952B0FA4F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9F56D31-40B2-43A1-BF02-C54F10105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3ACB47B-6658-465F-AE39-C955A58A70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Tree>
    <p:extLst>
      <p:ext uri="{BB962C8B-B14F-4D97-AF65-F5344CB8AC3E}">
        <p14:creationId xmlns:p14="http://schemas.microsoft.com/office/powerpoint/2010/main" val="25649180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A8CE2-2C84-C59E-3446-03041757483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6FD9458-0E9D-2FA7-23B6-DE8358AE7991}"/>
              </a:ext>
            </a:extLst>
          </p:cNvPr>
          <p:cNvSpPr>
            <a:spLocks noGrp="1"/>
          </p:cNvSpPr>
          <p:nvPr>
            <p:ph type="ctrTitle"/>
          </p:nvPr>
        </p:nvSpPr>
        <p:spPr>
          <a:xfrm>
            <a:off x="1523997" y="2235200"/>
            <a:ext cx="9144000" cy="2387600"/>
          </a:xfrm>
        </p:spPr>
        <p:txBody>
          <a:bodyPr anchor="ctr">
            <a:normAutofit/>
          </a:bodyPr>
          <a:lstStyle/>
          <a:p>
            <a:r>
              <a:rPr lang="sv-SE" b="1">
                <a:solidFill>
                  <a:srgbClr val="20408E"/>
                </a:solidFill>
                <a:latin typeface="Open Sans" panose="020B0606030504020204" pitchFamily="34" charset="0"/>
                <a:ea typeface="Open Sans" panose="020B0606030504020204" pitchFamily="34" charset="0"/>
                <a:cs typeface="Open Sans" panose="020B0606030504020204" pitchFamily="34" charset="0"/>
              </a:rPr>
              <a:t>DOMARUTBILDNING 1</a:t>
            </a:r>
          </a:p>
        </p:txBody>
      </p:sp>
      <p:pic>
        <p:nvPicPr>
          <p:cNvPr id="4" name="Bildobjekt 3" descr="Svenska_Handbollforbundet_cmyk_blue.eps">
            <a:extLst>
              <a:ext uri="{FF2B5EF4-FFF2-40B4-BE49-F238E27FC236}">
                <a16:creationId xmlns:a16="http://schemas.microsoft.com/office/drawing/2014/main" id="{9D4D4890-D07E-F381-42C2-423D8B1AE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507" y="984710"/>
            <a:ext cx="916981" cy="1080000"/>
          </a:xfrm>
          <a:prstGeom prst="rect">
            <a:avLst/>
          </a:prstGeom>
        </p:spPr>
      </p:pic>
      <p:sp>
        <p:nvSpPr>
          <p:cNvPr id="3" name="Rubrik 1">
            <a:extLst>
              <a:ext uri="{FF2B5EF4-FFF2-40B4-BE49-F238E27FC236}">
                <a16:creationId xmlns:a16="http://schemas.microsoft.com/office/drawing/2014/main" id="{7FA68CFB-C810-E2A0-22E9-4E03D36C8D61}"/>
              </a:ext>
            </a:extLst>
          </p:cNvPr>
          <p:cNvSpPr txBox="1">
            <a:spLocks/>
          </p:cNvSpPr>
          <p:nvPr/>
        </p:nvSpPr>
        <p:spPr>
          <a:xfrm>
            <a:off x="3824651" y="3819559"/>
            <a:ext cx="4542692" cy="49802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3200" b="1">
                <a:solidFill>
                  <a:srgbClr val="143A84"/>
                </a:solidFill>
                <a:latin typeface="Arial" panose="020B0604020202020204" pitchFamily="34" charset="0"/>
                <a:cs typeface="Arial" panose="020B0604020202020204" pitchFamily="34" charset="0"/>
              </a:rPr>
              <a:t>Minihandboll – U10</a:t>
            </a:r>
          </a:p>
        </p:txBody>
      </p:sp>
    </p:spTree>
    <p:extLst>
      <p:ext uri="{BB962C8B-B14F-4D97-AF65-F5344CB8AC3E}">
        <p14:creationId xmlns:p14="http://schemas.microsoft.com/office/powerpoint/2010/main" val="179731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ACE2EB25-E376-97DF-55B7-0A0F01F791D8}"/>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584C2B10-9748-0B54-1C41-6E75E551C439}"/>
              </a:ext>
            </a:extLst>
          </p:cNvPr>
          <p:cNvSpPr/>
          <p:nvPr/>
        </p:nvSpPr>
        <p:spPr>
          <a:xfrm>
            <a:off x="-2531333" y="0"/>
            <a:ext cx="8559636"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8138C057-95D7-87B9-EE02-9257CC87518E}"/>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21DF6676-6C67-53B0-E1CF-A9D5C97325C6}"/>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ubrik 1">
            <a:extLst>
              <a:ext uri="{FF2B5EF4-FFF2-40B4-BE49-F238E27FC236}">
                <a16:creationId xmlns:a16="http://schemas.microsoft.com/office/drawing/2014/main" id="{2DCAA288-B466-DBCB-5AEB-F3523326084A}"/>
              </a:ext>
            </a:extLst>
          </p:cNvPr>
          <p:cNvSpPr txBox="1">
            <a:spLocks/>
          </p:cNvSpPr>
          <p:nvPr/>
        </p:nvSpPr>
        <p:spPr>
          <a:xfrm>
            <a:off x="152400" y="30019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rPr>
              <a:t>MATCHLEDARE</a:t>
            </a:r>
          </a:p>
        </p:txBody>
      </p:sp>
      <p:sp>
        <p:nvSpPr>
          <p:cNvPr id="6" name="Rubrik 1">
            <a:extLst>
              <a:ext uri="{FF2B5EF4-FFF2-40B4-BE49-F238E27FC236}">
                <a16:creationId xmlns:a16="http://schemas.microsoft.com/office/drawing/2014/main" id="{402298E0-2F78-E2B9-2C65-45A409BEF4B5}"/>
              </a:ext>
            </a:extLst>
          </p:cNvPr>
          <p:cNvSpPr txBox="1">
            <a:spLocks/>
          </p:cNvSpPr>
          <p:nvPr/>
        </p:nvSpPr>
        <p:spPr>
          <a:xfrm>
            <a:off x="6324600" y="925448"/>
            <a:ext cx="5548302" cy="115885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b="1">
                <a:solidFill>
                  <a:prstClr val="white"/>
                </a:solidFill>
                <a:latin typeface="Open Sans" panose="020B0606030504020204" pitchFamily="34" charset="0"/>
                <a:ea typeface="Open Sans" panose="020B0606030504020204" pitchFamily="34" charset="0"/>
                <a:cs typeface="Open Sans" panose="020B0606030504020204" pitchFamily="34" charset="0"/>
              </a:rPr>
              <a:t>SIGNALER &amp; TECKEN</a:t>
            </a:r>
            <a:endParaRPr lang="sv-SE">
              <a:solidFill>
                <a:prstClr val="white"/>
              </a:solidFill>
            </a:endParaRPr>
          </a:p>
        </p:txBody>
      </p:sp>
      <p:sp>
        <p:nvSpPr>
          <p:cNvPr id="7" name="Platshållare för innehåll 2">
            <a:extLst>
              <a:ext uri="{FF2B5EF4-FFF2-40B4-BE49-F238E27FC236}">
                <a16:creationId xmlns:a16="http://schemas.microsoft.com/office/drawing/2014/main" id="{16D53BF8-1D9F-E7A0-0D72-D7788CAC817C}"/>
              </a:ext>
            </a:extLst>
          </p:cNvPr>
          <p:cNvSpPr txBox="1">
            <a:spLocks/>
          </p:cNvSpPr>
          <p:nvPr/>
        </p:nvSpPr>
        <p:spPr>
          <a:xfrm>
            <a:off x="6163699" y="2084305"/>
            <a:ext cx="570920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lang="sv-SE" sz="2000">
                <a:solidFill>
                  <a:prstClr val="white"/>
                </a:solidFill>
                <a:latin typeface="Open Sans" panose="020B0606030504020204" pitchFamily="34" charset="0"/>
                <a:ea typeface="Open Sans" panose="020B0606030504020204" pitchFamily="34" charset="0"/>
                <a:cs typeface="Open Sans" panose="020B0606030504020204" pitchFamily="34" charset="0"/>
              </a:rPr>
              <a:t>Som matchledare fokusera på att blåsa högt och tydligt.</a:t>
            </a:r>
          </a:p>
          <a:p>
            <a:pPr marL="0" indent="0">
              <a:lnSpc>
                <a:spcPct val="100000"/>
              </a:lnSpc>
              <a:spcBef>
                <a:spcPts val="600"/>
              </a:spcBef>
              <a:spcAft>
                <a:spcPts val="600"/>
              </a:spcAft>
              <a:buNone/>
              <a:defRPr/>
            </a:pPr>
            <a:r>
              <a:rPr lang="sv-SE" sz="2000" b="1">
                <a:solidFill>
                  <a:prstClr val="white"/>
                </a:solidFill>
                <a:latin typeface="Open Sans" panose="020B0606030504020204" pitchFamily="34" charset="0"/>
                <a:ea typeface="Open Sans" panose="020B0606030504020204" pitchFamily="34" charset="0"/>
                <a:cs typeface="Open Sans" panose="020B0606030504020204" pitchFamily="34" charset="0"/>
              </a:rPr>
              <a:t>Vid frikast:</a:t>
            </a:r>
          </a:p>
          <a:p>
            <a:pPr>
              <a:lnSpc>
                <a:spcPct val="100000"/>
              </a:lnSpc>
              <a:spcBef>
                <a:spcPts val="600"/>
              </a:spcBef>
              <a:spcAft>
                <a:spcPts val="600"/>
              </a:spcAft>
              <a:defRPr/>
            </a:pPr>
            <a:r>
              <a:rPr lang="sv-SE" sz="2000">
                <a:solidFill>
                  <a:prstClr val="white"/>
                </a:solidFill>
                <a:latin typeface="Open Sans" panose="020B0606030504020204" pitchFamily="34" charset="0"/>
                <a:ea typeface="Open Sans" panose="020B0606030504020204" pitchFamily="34" charset="0"/>
                <a:cs typeface="Open Sans" panose="020B0606030504020204" pitchFamily="34" charset="0"/>
              </a:rPr>
              <a:t>Till anfallande lag: en kort signal. Peka håll</a:t>
            </a:r>
          </a:p>
          <a:p>
            <a:pPr>
              <a:lnSpc>
                <a:spcPct val="100000"/>
              </a:lnSpc>
              <a:spcBef>
                <a:spcPts val="600"/>
              </a:spcBef>
              <a:spcAft>
                <a:spcPts val="600"/>
              </a:spcAft>
              <a:defRPr/>
            </a:pPr>
            <a:r>
              <a:rPr lang="sv-SE" sz="2000">
                <a:solidFill>
                  <a:prstClr val="white"/>
                </a:solidFill>
                <a:latin typeface="Open Sans" panose="020B0606030504020204" pitchFamily="34" charset="0"/>
                <a:ea typeface="Open Sans" panose="020B0606030504020204" pitchFamily="34" charset="0"/>
                <a:cs typeface="Open Sans" panose="020B0606030504020204" pitchFamily="34" charset="0"/>
              </a:rPr>
              <a:t>Till försvarande lag: en lång signal. Peka håll</a:t>
            </a:r>
          </a:p>
          <a:p>
            <a:pPr marL="0" indent="0">
              <a:lnSpc>
                <a:spcPct val="100000"/>
              </a:lnSpc>
              <a:spcBef>
                <a:spcPts val="600"/>
              </a:spcBef>
              <a:spcAft>
                <a:spcPts val="600"/>
              </a:spcAft>
              <a:buNone/>
              <a:defRPr/>
            </a:pPr>
            <a:r>
              <a:rPr lang="sv-SE" sz="2000" b="1">
                <a:solidFill>
                  <a:prstClr val="white"/>
                </a:solidFill>
                <a:latin typeface="Open Sans" panose="020B0606030504020204" pitchFamily="34" charset="0"/>
                <a:ea typeface="Open Sans" panose="020B0606030504020204" pitchFamily="34" charset="0"/>
                <a:cs typeface="Open Sans" panose="020B0606030504020204" pitchFamily="34" charset="0"/>
              </a:rPr>
              <a:t>Vid mål:</a:t>
            </a:r>
          </a:p>
          <a:p>
            <a:pPr>
              <a:lnSpc>
                <a:spcPct val="100000"/>
              </a:lnSpc>
              <a:spcBef>
                <a:spcPts val="600"/>
              </a:spcBef>
              <a:spcAft>
                <a:spcPts val="600"/>
              </a:spcAft>
              <a:defRPr/>
            </a:pPr>
            <a:r>
              <a:rPr lang="sv-SE" sz="2000">
                <a:solidFill>
                  <a:prstClr val="white"/>
                </a:solidFill>
                <a:latin typeface="Open Sans" panose="020B0606030504020204" pitchFamily="34" charset="0"/>
                <a:ea typeface="Open Sans" panose="020B0606030504020204" pitchFamily="34" charset="0"/>
                <a:cs typeface="Open Sans" panose="020B0606030504020204" pitchFamily="34" charset="0"/>
              </a:rPr>
              <a:t>Två signaler. Hög arm. Titta på andra domaren</a:t>
            </a:r>
          </a:p>
          <a:p>
            <a:pPr marL="0" indent="0">
              <a:lnSpc>
                <a:spcPct val="100000"/>
              </a:lnSpc>
              <a:spcBef>
                <a:spcPts val="600"/>
              </a:spcBef>
              <a:spcAft>
                <a:spcPts val="600"/>
              </a:spcAft>
              <a:buNone/>
              <a:defRPr/>
            </a:pPr>
            <a:r>
              <a:rPr lang="sv-SE" sz="2000" b="1">
                <a:solidFill>
                  <a:prstClr val="white"/>
                </a:solidFill>
                <a:latin typeface="Open Sans" panose="020B0606030504020204" pitchFamily="34" charset="0"/>
                <a:ea typeface="Open Sans" panose="020B0606030504020204" pitchFamily="34" charset="0"/>
                <a:cs typeface="Open Sans" panose="020B0606030504020204" pitchFamily="34" charset="0"/>
              </a:rPr>
              <a:t>Vid timeout:</a:t>
            </a:r>
          </a:p>
          <a:p>
            <a:pPr>
              <a:lnSpc>
                <a:spcPct val="100000"/>
              </a:lnSpc>
              <a:spcBef>
                <a:spcPts val="600"/>
              </a:spcBef>
              <a:spcAft>
                <a:spcPts val="600"/>
              </a:spcAft>
              <a:defRPr/>
            </a:pPr>
            <a:r>
              <a:rPr lang="sv-SE" sz="2000">
                <a:solidFill>
                  <a:prstClr val="white"/>
                </a:solidFill>
                <a:latin typeface="Open Sans" panose="020B0606030504020204" pitchFamily="34" charset="0"/>
                <a:ea typeface="Open Sans" panose="020B0606030504020204" pitchFamily="34" charset="0"/>
                <a:cs typeface="Open Sans" panose="020B0606030504020204" pitchFamily="34" charset="0"/>
              </a:rPr>
              <a:t>Tre signaler. Timeout-tecknet</a:t>
            </a:r>
          </a:p>
          <a:p>
            <a:pPr marL="0" indent="0">
              <a:lnSpc>
                <a:spcPct val="100000"/>
              </a:lnSpc>
              <a:spcBef>
                <a:spcPts val="600"/>
              </a:spcBef>
              <a:spcAft>
                <a:spcPts val="600"/>
              </a:spcAft>
              <a:buNone/>
              <a:defRPr/>
            </a:pPr>
            <a:endParaRPr lang="sv-SE" sz="20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579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43A95396-DEE2-DB9A-5FAA-C3AEC87D9593}"/>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6E268953-8449-4CC8-1963-42149FF87B92}"/>
              </a:ext>
            </a:extLst>
          </p:cNvPr>
          <p:cNvSpPr/>
          <p:nvPr/>
        </p:nvSpPr>
        <p:spPr>
          <a:xfrm>
            <a:off x="-2531333" y="0"/>
            <a:ext cx="8559636"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85BA84CE-8D1A-D0EC-3E8C-F308A670F960}"/>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09C3F693-C972-C6DF-C12C-3F24BB9768A8}"/>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ubrik 1">
            <a:extLst>
              <a:ext uri="{FF2B5EF4-FFF2-40B4-BE49-F238E27FC236}">
                <a16:creationId xmlns:a16="http://schemas.microsoft.com/office/drawing/2014/main" id="{99452754-16BE-63DB-4FD7-31F57C58E1D2}"/>
              </a:ext>
            </a:extLst>
          </p:cNvPr>
          <p:cNvSpPr txBox="1">
            <a:spLocks/>
          </p:cNvSpPr>
          <p:nvPr/>
        </p:nvSpPr>
        <p:spPr>
          <a:xfrm>
            <a:off x="152400" y="30019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a:solidFill>
                  <a:srgbClr val="20408E"/>
                </a:solidFill>
                <a:latin typeface="Open Sans" panose="020B0606030504020204" pitchFamily="34" charset="0"/>
                <a:ea typeface="Open Sans" panose="020B0606030504020204" pitchFamily="34" charset="0"/>
                <a:cs typeface="Open Sans" panose="020B0606030504020204" pitchFamily="34" charset="0"/>
              </a:rPr>
              <a:t>RÖRELSE OCH PLACERING</a:t>
            </a:r>
            <a:endParaRPr kumimoji="0" lang="en-US"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ubrik 1">
            <a:extLst>
              <a:ext uri="{FF2B5EF4-FFF2-40B4-BE49-F238E27FC236}">
                <a16:creationId xmlns:a16="http://schemas.microsoft.com/office/drawing/2014/main" id="{88C1F9FC-ADF8-D695-E62B-44167CFCED2E}"/>
              </a:ext>
            </a:extLst>
          </p:cNvPr>
          <p:cNvSpPr txBox="1">
            <a:spLocks/>
          </p:cNvSpPr>
          <p:nvPr/>
        </p:nvSpPr>
        <p:spPr>
          <a:xfrm>
            <a:off x="6655730" y="925448"/>
            <a:ext cx="5217172" cy="115885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RÖRELSEMÖNSTER</a:t>
            </a:r>
            <a:endParaRPr kumimoji="0" lang="sv-SE" sz="4400" b="0" i="0" u="none" strike="noStrike" kern="1200" cap="none" spc="0" normalizeH="0" baseline="0" noProof="0">
              <a:ln>
                <a:noFill/>
              </a:ln>
              <a:solidFill>
                <a:prstClr val="white"/>
              </a:solidFill>
              <a:effectLst/>
              <a:uLnTx/>
              <a:uFillTx/>
              <a:latin typeface="Aptos Display" panose="02110004020202020204"/>
              <a:ea typeface="+mj-ea"/>
              <a:cs typeface="+mj-cs"/>
            </a:endParaRPr>
          </a:p>
        </p:txBody>
      </p:sp>
      <p:sp>
        <p:nvSpPr>
          <p:cNvPr id="7" name="Platshållare för innehåll 2">
            <a:extLst>
              <a:ext uri="{FF2B5EF4-FFF2-40B4-BE49-F238E27FC236}">
                <a16:creationId xmlns:a16="http://schemas.microsoft.com/office/drawing/2014/main" id="{4D071C09-1C02-3ED1-9F7B-A4FFEB276F33}"/>
              </a:ext>
            </a:extLst>
          </p:cNvPr>
          <p:cNvSpPr txBox="1">
            <a:spLocks/>
          </p:cNvSpPr>
          <p:nvPr/>
        </p:nvSpPr>
        <p:spPr>
          <a:xfrm>
            <a:off x="6655730" y="2084305"/>
            <a:ext cx="521717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En matchledare behöver vara när spelet för att kunna vägleda och ge instruktioner till spelare</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Rätt placering underlättar din matchledning och gör att spelare har lättare att:</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Höra dina signaler</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Ser dina domartecken</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Förstå vad du säger till dem</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sv-SE"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sv-SE"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sv-SE"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sv-SE"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973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86636FAF-F00E-8656-AEE7-EFC6A62867E2}"/>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88D7F7CF-357D-4A3A-82A3-F901C7D8BAFB}"/>
              </a:ext>
            </a:extLst>
          </p:cNvPr>
          <p:cNvSpPr/>
          <p:nvPr/>
        </p:nvSpPr>
        <p:spPr>
          <a:xfrm>
            <a:off x="-1" y="0"/>
            <a:ext cx="6028303" cy="6858000"/>
          </a:xfrm>
          <a:prstGeom prst="hexagon">
            <a:avLst>
              <a:gd name="adj" fmla="val 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E2F5DBFC-77F8-C466-6FCC-9A3D05CD129D}"/>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6721CADA-90D9-011F-2E73-171157401879}"/>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ubrik 1">
            <a:extLst>
              <a:ext uri="{FF2B5EF4-FFF2-40B4-BE49-F238E27FC236}">
                <a16:creationId xmlns:a16="http://schemas.microsoft.com/office/drawing/2014/main" id="{95245F81-FF0F-6994-8923-D89EF89F736C}"/>
              </a:ext>
            </a:extLst>
          </p:cNvPr>
          <p:cNvSpPr txBox="1">
            <a:spLocks/>
          </p:cNvSpPr>
          <p:nvPr/>
        </p:nvSpPr>
        <p:spPr>
          <a:xfrm>
            <a:off x="6655730" y="925448"/>
            <a:ext cx="5217172" cy="115885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TVÅDOMARSYSTEM</a:t>
            </a:r>
            <a:endParaRPr kumimoji="0" lang="sv-SE" sz="4400" b="0" i="0" u="none" strike="noStrike" kern="1200" cap="none" spc="0" normalizeH="0" baseline="0" noProof="0">
              <a:ln>
                <a:noFill/>
              </a:ln>
              <a:solidFill>
                <a:prstClr val="white"/>
              </a:solidFill>
              <a:effectLst/>
              <a:uLnTx/>
              <a:uFillTx/>
              <a:latin typeface="Aptos Display" panose="02110004020202020204"/>
              <a:ea typeface="+mj-ea"/>
              <a:cs typeface="+mj-cs"/>
            </a:endParaRPr>
          </a:p>
        </p:txBody>
      </p:sp>
      <p:sp>
        <p:nvSpPr>
          <p:cNvPr id="7" name="Platshållare för innehåll 2">
            <a:extLst>
              <a:ext uri="{FF2B5EF4-FFF2-40B4-BE49-F238E27FC236}">
                <a16:creationId xmlns:a16="http://schemas.microsoft.com/office/drawing/2014/main" id="{F6FC1109-EA56-B143-DB65-C04DFCEB8FC4}"/>
              </a:ext>
            </a:extLst>
          </p:cNvPr>
          <p:cNvSpPr txBox="1">
            <a:spLocks/>
          </p:cNvSpPr>
          <p:nvPr/>
        </p:nvSpPr>
        <p:spPr>
          <a:xfrm>
            <a:off x="6655730" y="2084305"/>
            <a:ext cx="521717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600"/>
              </a:spcBef>
              <a:spcAft>
                <a:spcPts val="600"/>
              </a:spcAft>
              <a:buNone/>
              <a:defRPr/>
            </a:pPr>
            <a:r>
              <a:rPr lang="sv-SE" sz="2000" b="1">
                <a:solidFill>
                  <a:prstClr val="white"/>
                </a:solidFill>
                <a:latin typeface="Open Sans" panose="020B0606030504020204" pitchFamily="34" charset="0"/>
                <a:ea typeface="Open Sans" panose="020B0606030504020204" pitchFamily="34" charset="0"/>
                <a:cs typeface="Open Sans" panose="020B0606030504020204" pitchFamily="34" charset="0"/>
              </a:rPr>
              <a:t>PLANDOMARE: </a:t>
            </a:r>
          </a:p>
          <a:p>
            <a:pPr>
              <a:lnSpc>
                <a:spcPct val="100000"/>
              </a:lnSpc>
              <a:spcBef>
                <a:spcPts val="600"/>
              </a:spcBef>
              <a:spcAft>
                <a:spcPts val="600"/>
              </a:spcAft>
              <a:defRPr/>
            </a:pPr>
            <a:r>
              <a:rPr lang="sv-SE" sz="2000">
                <a:solidFill>
                  <a:prstClr val="white"/>
                </a:solidFill>
                <a:latin typeface="Open Sans" panose="020B0606030504020204" pitchFamily="34" charset="0"/>
                <a:ea typeface="Open Sans" panose="020B0606030504020204" pitchFamily="34" charset="0"/>
                <a:cs typeface="Open Sans" panose="020B0606030504020204" pitchFamily="34" charset="0"/>
              </a:rPr>
              <a:t>3-5 meter från spelet</a:t>
            </a:r>
          </a:p>
          <a:p>
            <a:pPr>
              <a:lnSpc>
                <a:spcPct val="100000"/>
              </a:lnSpc>
              <a:spcBef>
                <a:spcPts val="600"/>
              </a:spcBef>
              <a:spcAft>
                <a:spcPts val="600"/>
              </a:spcAft>
              <a:defRPr/>
            </a:pPr>
            <a:r>
              <a:rPr lang="sv-SE" sz="2000">
                <a:solidFill>
                  <a:prstClr val="white"/>
                </a:solidFill>
                <a:latin typeface="Open Sans" panose="020B0606030504020204" pitchFamily="34" charset="0"/>
                <a:ea typeface="Open Sans" panose="020B0606030504020204" pitchFamily="34" charset="0"/>
                <a:cs typeface="Open Sans" panose="020B0606030504020204" pitchFamily="34" charset="0"/>
              </a:rPr>
              <a:t>Följa spelet runt bollen utanför frikastlinjen  </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sv-SE" sz="2000" b="1">
                <a:solidFill>
                  <a:prstClr val="white"/>
                </a:solidFill>
                <a:latin typeface="Open Sans" panose="020B0606030504020204" pitchFamily="34" charset="0"/>
                <a:ea typeface="Open Sans" panose="020B0606030504020204" pitchFamily="34" charset="0"/>
                <a:cs typeface="Open Sans" panose="020B0606030504020204" pitchFamily="34" charset="0"/>
              </a:rPr>
              <a:t>MÅLDOMARE</a:t>
            </a:r>
          </a:p>
          <a:p>
            <a:pPr>
              <a:lnSpc>
                <a:spcPct val="100000"/>
              </a:lnSpc>
              <a:spcBef>
                <a:spcPts val="600"/>
              </a:spcBef>
              <a:spcAft>
                <a:spcPts val="600"/>
              </a:spcAft>
              <a:defRPr/>
            </a:pPr>
            <a:r>
              <a:rPr lang="sv-SE" sz="2000">
                <a:solidFill>
                  <a:prstClr val="white"/>
                </a:solidFill>
                <a:latin typeface="Open Sans" panose="020B0606030504020204" pitchFamily="34" charset="0"/>
                <a:ea typeface="Open Sans" panose="020B0606030504020204" pitchFamily="34" charset="0"/>
                <a:cs typeface="Open Sans" panose="020B0606030504020204" pitchFamily="34" charset="0"/>
              </a:rPr>
              <a:t>2-3 m från målstolpen</a:t>
            </a:r>
          </a:p>
          <a:p>
            <a:pPr>
              <a:lnSpc>
                <a:spcPct val="100000"/>
              </a:lnSpc>
              <a:spcBef>
                <a:spcPts val="600"/>
              </a:spcBef>
              <a:spcAft>
                <a:spcPts val="600"/>
              </a:spcAft>
              <a:defRPr/>
            </a:pPr>
            <a:r>
              <a:rPr lang="sv-SE" sz="2000">
                <a:solidFill>
                  <a:prstClr val="white"/>
                </a:solidFill>
                <a:latin typeface="Open Sans" panose="020B0606030504020204" pitchFamily="34" charset="0"/>
                <a:ea typeface="Open Sans" panose="020B0606030504020204" pitchFamily="34" charset="0"/>
                <a:cs typeface="Open Sans" panose="020B0606030504020204" pitchFamily="34" charset="0"/>
              </a:rPr>
              <a:t>Följ  spelet vid målgårdslinjen</a:t>
            </a:r>
          </a:p>
          <a:p>
            <a:pPr>
              <a:lnSpc>
                <a:spcPct val="100000"/>
              </a:lnSpc>
              <a:spcBef>
                <a:spcPts val="600"/>
              </a:spcBef>
              <a:spcAft>
                <a:spcPts val="600"/>
              </a:spcAft>
              <a:defRPr/>
            </a:pPr>
            <a:r>
              <a:rPr lang="sv-SE" sz="2000">
                <a:solidFill>
                  <a:prstClr val="white"/>
                </a:solidFill>
                <a:latin typeface="Open Sans" panose="020B0606030504020204" pitchFamily="34" charset="0"/>
                <a:ea typeface="Open Sans" panose="020B0606030504020204" pitchFamily="34" charset="0"/>
                <a:cs typeface="Open Sans" panose="020B0606030504020204" pitchFamily="34" charset="0"/>
              </a:rPr>
              <a:t>Mål, övertramp och 7-meterskast</a:t>
            </a:r>
          </a:p>
          <a:p>
            <a:pPr marL="0" indent="0">
              <a:lnSpc>
                <a:spcPct val="100000"/>
              </a:lnSpc>
              <a:spcBef>
                <a:spcPts val="600"/>
              </a:spcBef>
              <a:spcAft>
                <a:spcPts val="600"/>
              </a:spcAft>
              <a:buNone/>
              <a:defRPr/>
            </a:pPr>
            <a:r>
              <a:rPr lang="sv-SE" sz="2000">
                <a:solidFill>
                  <a:prstClr val="white"/>
                </a:solidFill>
                <a:latin typeface="Open Sans" panose="020B0606030504020204" pitchFamily="34" charset="0"/>
                <a:ea typeface="Open Sans" panose="020B0606030504020204" pitchFamily="34" charset="0"/>
                <a:cs typeface="Open Sans" panose="020B0606030504020204" pitchFamily="34" charset="0"/>
              </a:rPr>
              <a:t>Hjälp varandra – det viktigaste är att ni blåser för saker inte vem som blåser. </a:t>
            </a:r>
            <a:endParaRPr kumimoji="0" lang="sv-SE" sz="200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Bildobjekt 9" descr="En bild som visar skärmbild, cirkel, diagram&#10;&#10;AI-genererat innehåll kan vara felaktigt.">
            <a:extLst>
              <a:ext uri="{FF2B5EF4-FFF2-40B4-BE49-F238E27FC236}">
                <a16:creationId xmlns:a16="http://schemas.microsoft.com/office/drawing/2014/main" id="{DD185498-A699-B06F-0563-3410BD74A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97" y="698930"/>
            <a:ext cx="5400000" cy="5400000"/>
          </a:xfrm>
          <a:prstGeom prst="rect">
            <a:avLst/>
          </a:prstGeom>
        </p:spPr>
      </p:pic>
    </p:spTree>
    <p:extLst>
      <p:ext uri="{BB962C8B-B14F-4D97-AF65-F5344CB8AC3E}">
        <p14:creationId xmlns:p14="http://schemas.microsoft.com/office/powerpoint/2010/main" val="331090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C61222A3-0380-8AFA-95BE-55C21543A768}"/>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9979F3C0-B0C2-4214-5859-A7A76D1122B2}"/>
              </a:ext>
            </a:extLst>
          </p:cNvPr>
          <p:cNvSpPr/>
          <p:nvPr/>
        </p:nvSpPr>
        <p:spPr>
          <a:xfrm>
            <a:off x="-2531333" y="0"/>
            <a:ext cx="8559636"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88ADF533-05AE-2F52-4DCF-DB74349AF1BD}"/>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7F158FE0-68A2-21B6-E744-772AFD1DAAF2}"/>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ubrik 1">
            <a:extLst>
              <a:ext uri="{FF2B5EF4-FFF2-40B4-BE49-F238E27FC236}">
                <a16:creationId xmlns:a16="http://schemas.microsoft.com/office/drawing/2014/main" id="{860015C3-9CD6-E24C-E3D0-4052543A3370}"/>
              </a:ext>
            </a:extLst>
          </p:cNvPr>
          <p:cNvSpPr txBox="1">
            <a:spLocks/>
          </p:cNvSpPr>
          <p:nvPr/>
        </p:nvSpPr>
        <p:spPr>
          <a:xfrm>
            <a:off x="152400" y="30019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sv-SE" sz="3200" b="1">
                <a:solidFill>
                  <a:srgbClr val="20408E"/>
                </a:solidFill>
                <a:latin typeface="Open Sans" panose="020B0606030504020204" pitchFamily="34" charset="0"/>
                <a:ea typeface="Open Sans" panose="020B0606030504020204" pitchFamily="34" charset="0"/>
                <a:cs typeface="Open Sans" panose="020B0606030504020204" pitchFamily="34" charset="0"/>
              </a:rPr>
              <a:t>Utförande av kast</a:t>
            </a: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ubrik 1">
            <a:extLst>
              <a:ext uri="{FF2B5EF4-FFF2-40B4-BE49-F238E27FC236}">
                <a16:creationId xmlns:a16="http://schemas.microsoft.com/office/drawing/2014/main" id="{7033B683-769F-EFAE-269B-9F9100D2D7B3}"/>
              </a:ext>
            </a:extLst>
          </p:cNvPr>
          <p:cNvSpPr txBox="1">
            <a:spLocks/>
          </p:cNvSpPr>
          <p:nvPr/>
        </p:nvSpPr>
        <p:spPr>
          <a:xfrm>
            <a:off x="6655730" y="925448"/>
            <a:ext cx="5217172"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Avkast</a:t>
            </a:r>
          </a:p>
        </p:txBody>
      </p:sp>
      <p:sp>
        <p:nvSpPr>
          <p:cNvPr id="7" name="Platshållare för innehåll 2">
            <a:extLst>
              <a:ext uri="{FF2B5EF4-FFF2-40B4-BE49-F238E27FC236}">
                <a16:creationId xmlns:a16="http://schemas.microsoft.com/office/drawing/2014/main" id="{E8CEB0AA-0938-B029-135B-FAA88DBA2649}"/>
              </a:ext>
            </a:extLst>
          </p:cNvPr>
          <p:cNvSpPr txBox="1">
            <a:spLocks/>
          </p:cNvSpPr>
          <p:nvPr/>
        </p:nvSpPr>
        <p:spPr>
          <a:xfrm>
            <a:off x="6655730" y="2084305"/>
            <a:ext cx="521717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defRPr/>
            </a:pPr>
            <a:r>
              <a:rPr kumimoji="0" lang="sv-SE" sz="2000" b="1" i="0" u="none" strike="noStrike" kern="1200" cap="none" spc="0" normalizeH="0" baseline="0" noProof="0">
                <a:ln>
                  <a:noFill/>
                </a:ln>
                <a:solidFill>
                  <a:prstClr val="white"/>
                </a:solidFill>
                <a:effectLst/>
                <a:uLnTx/>
                <a:uFillTx/>
                <a:latin typeface="Open Sans"/>
                <a:ea typeface="+mn-ea"/>
                <a:cs typeface="+mn-cs"/>
              </a:rPr>
              <a:t>Avkast utförs som en passning från avkastområdet:</a:t>
            </a:r>
          </a:p>
          <a:p>
            <a:pPr>
              <a:lnSpc>
                <a:spcPct val="100000"/>
              </a:lnSpc>
              <a:spcBef>
                <a:spcPts val="600"/>
              </a:spcBef>
              <a:spcAft>
                <a:spcPts val="600"/>
              </a:spcAft>
              <a:defRPr/>
            </a:pPr>
            <a:r>
              <a:rPr lang="sv-SE" sz="2000">
                <a:solidFill>
                  <a:prstClr val="white"/>
                </a:solidFill>
                <a:latin typeface="Open Sans"/>
              </a:rPr>
              <a:t>S</a:t>
            </a:r>
            <a:r>
              <a:rPr kumimoji="0" lang="sv-SE" sz="2000" i="0" u="none" strike="noStrike" kern="1200" cap="none" spc="0" normalizeH="0" baseline="0" noProof="0" err="1">
                <a:ln>
                  <a:noFill/>
                </a:ln>
                <a:solidFill>
                  <a:prstClr val="white"/>
                </a:solidFill>
                <a:effectLst/>
                <a:uLnTx/>
                <a:uFillTx/>
                <a:latin typeface="Open Sans"/>
                <a:ea typeface="+mn-ea"/>
                <a:cs typeface="+mn-cs"/>
              </a:rPr>
              <a:t>ignal</a:t>
            </a:r>
            <a:r>
              <a:rPr kumimoji="0" lang="sv-SE" sz="2000" i="0" u="none" strike="noStrike" kern="1200" cap="none" spc="0" normalizeH="0" baseline="0" noProof="0">
                <a:ln>
                  <a:noFill/>
                </a:ln>
                <a:solidFill>
                  <a:prstClr val="white"/>
                </a:solidFill>
                <a:effectLst/>
                <a:uLnTx/>
                <a:uFillTx/>
                <a:latin typeface="Open Sans"/>
                <a:ea typeface="+mn-ea"/>
                <a:cs typeface="+mn-cs"/>
              </a:rPr>
              <a:t> från matchledaren ges när bollen och kastaren är helt innanför avkastområdet</a:t>
            </a:r>
          </a:p>
          <a:p>
            <a:pPr>
              <a:lnSpc>
                <a:spcPct val="100000"/>
              </a:lnSpc>
              <a:spcBef>
                <a:spcPts val="600"/>
              </a:spcBef>
              <a:spcAft>
                <a:spcPts val="600"/>
              </a:spcAft>
              <a:defRPr/>
            </a:pPr>
            <a:r>
              <a:rPr lang="sv-SE" sz="2000">
                <a:solidFill>
                  <a:prstClr val="white"/>
                </a:solidFill>
                <a:latin typeface="Open Sans"/>
              </a:rPr>
              <a:t>Kastaren får röra sig men </a:t>
            </a:r>
            <a:r>
              <a:rPr lang="sv-SE" sz="2000" b="1" u="sng">
                <a:solidFill>
                  <a:prstClr val="white"/>
                </a:solidFill>
                <a:latin typeface="Open Sans"/>
              </a:rPr>
              <a:t>inte</a:t>
            </a:r>
            <a:r>
              <a:rPr lang="sv-SE" sz="2000">
                <a:solidFill>
                  <a:prstClr val="white"/>
                </a:solidFill>
                <a:latin typeface="Open Sans"/>
              </a:rPr>
              <a:t> passera avkastområdet, hoppa eller springa under utförandet</a:t>
            </a:r>
          </a:p>
          <a:p>
            <a:pPr>
              <a:lnSpc>
                <a:spcPct val="100000"/>
              </a:lnSpc>
              <a:spcBef>
                <a:spcPts val="600"/>
              </a:spcBef>
              <a:spcAft>
                <a:spcPts val="600"/>
              </a:spcAft>
              <a:defRPr/>
            </a:pPr>
            <a:r>
              <a:rPr lang="sv-SE" sz="2000">
                <a:solidFill>
                  <a:prstClr val="white"/>
                </a:solidFill>
                <a:latin typeface="Open Sans"/>
              </a:rPr>
              <a:t>Tillåtet med studspass till lagkamrat</a:t>
            </a:r>
          </a:p>
          <a:p>
            <a:pPr>
              <a:lnSpc>
                <a:spcPct val="100000"/>
              </a:lnSpc>
              <a:spcBef>
                <a:spcPts val="600"/>
              </a:spcBef>
              <a:spcAft>
                <a:spcPts val="600"/>
              </a:spcAft>
              <a:defRPr/>
            </a:pPr>
            <a:r>
              <a:rPr kumimoji="0" lang="sv-SE" sz="2000" i="0" u="none" strike="noStrike" kern="1200" cap="none" spc="0" normalizeH="0" baseline="0" noProof="0">
                <a:ln>
                  <a:noFill/>
                </a:ln>
                <a:solidFill>
                  <a:prstClr val="white"/>
                </a:solidFill>
                <a:effectLst/>
                <a:uLnTx/>
                <a:uFillTx/>
                <a:latin typeface="Open Sans"/>
                <a:ea typeface="+mn-ea"/>
                <a:cs typeface="+mn-cs"/>
              </a:rPr>
              <a:t>Kastet är </a:t>
            </a:r>
            <a:r>
              <a:rPr lang="sv-SE" sz="2000">
                <a:solidFill>
                  <a:prstClr val="white"/>
                </a:solidFill>
                <a:latin typeface="Open Sans"/>
              </a:rPr>
              <a:t>utfört när bollen passerat avkastområdet eller berör en lagkamrat</a:t>
            </a:r>
            <a:endParaRPr kumimoji="0" lang="sv-SE" sz="2000" i="0" u="none" strike="noStrike" kern="1200" cap="none" spc="0" normalizeH="0" baseline="0" noProof="0">
              <a:ln>
                <a:noFill/>
              </a:ln>
              <a:solidFill>
                <a:prstClr val="white"/>
              </a:solidFill>
              <a:effectLst/>
              <a:uLnTx/>
              <a:uFillTx/>
              <a:latin typeface="Open Sans"/>
              <a:ea typeface="+mn-ea"/>
              <a:cs typeface="+mn-cs"/>
            </a:endParaRPr>
          </a:p>
          <a:p>
            <a:pPr>
              <a:lnSpc>
                <a:spcPct val="100000"/>
              </a:lnSpc>
              <a:spcBef>
                <a:spcPts val="600"/>
              </a:spcBef>
              <a:spcAft>
                <a:spcPts val="600"/>
              </a:spcAft>
              <a:defRPr/>
            </a:pPr>
            <a:endParaRPr kumimoji="0" lang="sv-SE" sz="2000" i="0" u="none" strike="noStrike" kern="1200" cap="none" spc="0" normalizeH="0" baseline="0" noProof="0">
              <a:ln>
                <a:noFill/>
              </a:ln>
              <a:solidFill>
                <a:prstClr val="white"/>
              </a:solidFill>
              <a:effectLst/>
              <a:uLnTx/>
              <a:uFillTx/>
              <a:latin typeface="Open Sans"/>
              <a:ea typeface="+mn-ea"/>
              <a:cs typeface="+mn-cs"/>
            </a:endParaRPr>
          </a:p>
          <a:p>
            <a:pPr marL="0" indent="0">
              <a:lnSpc>
                <a:spcPct val="100000"/>
              </a:lnSpc>
              <a:spcBef>
                <a:spcPts val="600"/>
              </a:spcBef>
              <a:spcAft>
                <a:spcPts val="600"/>
              </a:spcAft>
              <a:buNone/>
              <a:defRPr/>
            </a:pPr>
            <a:endParaRPr kumimoji="0" lang="sv-SE" sz="2000" i="0" u="none" strike="noStrike" kern="1200" cap="none" spc="0" normalizeH="0" baseline="0" noProof="0">
              <a:ln>
                <a:noFill/>
              </a:ln>
              <a:solidFill>
                <a:prstClr val="white"/>
              </a:solidFill>
              <a:effectLst/>
              <a:uLnTx/>
              <a:uFillTx/>
              <a:latin typeface="Open Sans"/>
              <a:ea typeface="+mn-ea"/>
              <a:cs typeface="+mn-cs"/>
            </a:endParaRPr>
          </a:p>
          <a:p>
            <a:pPr marL="0" indent="0">
              <a:lnSpc>
                <a:spcPct val="100000"/>
              </a:lnSpc>
              <a:spcBef>
                <a:spcPts val="600"/>
              </a:spcBef>
              <a:spcAft>
                <a:spcPts val="600"/>
              </a:spcAft>
              <a:buNone/>
              <a:defRPr/>
            </a:pPr>
            <a:endParaRPr kumimoji="0" lang="sv-SE" sz="200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03103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68B91963-2CDF-527E-3CA9-CCF393A397D1}"/>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1D72AE64-DD4F-79F5-3BEE-7AE4565638D5}"/>
              </a:ext>
            </a:extLst>
          </p:cNvPr>
          <p:cNvSpPr/>
          <p:nvPr/>
        </p:nvSpPr>
        <p:spPr>
          <a:xfrm>
            <a:off x="-2531333" y="0"/>
            <a:ext cx="8559636"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760DBEEC-A622-0087-A49E-D5C5E61848B8}"/>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ubrik 1">
            <a:extLst>
              <a:ext uri="{FF2B5EF4-FFF2-40B4-BE49-F238E27FC236}">
                <a16:creationId xmlns:a16="http://schemas.microsoft.com/office/drawing/2014/main" id="{9FAF0BF2-CDC8-8432-23B9-CE2084976871}"/>
              </a:ext>
            </a:extLst>
          </p:cNvPr>
          <p:cNvSpPr txBox="1">
            <a:spLocks/>
          </p:cNvSpPr>
          <p:nvPr/>
        </p:nvSpPr>
        <p:spPr>
          <a:xfrm>
            <a:off x="6655730" y="925448"/>
            <a:ext cx="5217172"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BESTÄMMELSER</a:t>
            </a:r>
            <a:endParaRPr kumimoji="0" lang="sv-SE" sz="4400" b="0" i="0" u="none" strike="noStrike" kern="1200" cap="none" spc="0" normalizeH="0" baseline="0" noProof="0">
              <a:ln>
                <a:noFill/>
              </a:ln>
              <a:solidFill>
                <a:prstClr val="white"/>
              </a:solidFill>
              <a:effectLst/>
              <a:uLnTx/>
              <a:uFillTx/>
              <a:latin typeface="Aptos Display" panose="02110004020202020204"/>
              <a:ea typeface="+mj-ea"/>
              <a:cs typeface="+mj-cs"/>
            </a:endParaRPr>
          </a:p>
        </p:txBody>
      </p:sp>
      <p:sp>
        <p:nvSpPr>
          <p:cNvPr id="10" name="Platshållare för innehåll 2">
            <a:extLst>
              <a:ext uri="{FF2B5EF4-FFF2-40B4-BE49-F238E27FC236}">
                <a16:creationId xmlns:a16="http://schemas.microsoft.com/office/drawing/2014/main" id="{906A44F2-4503-1A83-7DD0-113FFF60E961}"/>
              </a:ext>
            </a:extLst>
          </p:cNvPr>
          <p:cNvSpPr txBox="1">
            <a:spLocks/>
          </p:cNvSpPr>
          <p:nvPr/>
        </p:nvSpPr>
        <p:spPr>
          <a:xfrm>
            <a:off x="6655730" y="2084305"/>
            <a:ext cx="521717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white"/>
                </a:solidFill>
                <a:effectLst/>
                <a:uLnTx/>
                <a:uFillTx/>
                <a:latin typeface="Open Sans"/>
                <a:ea typeface="+mn-ea"/>
                <a:cs typeface="+mn-cs"/>
              </a:rPr>
              <a:t>Hur spelas minihandboll:</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Miniplan</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4 utespelare och 1 målvakt</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Skumgummiboll</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Utan resultat och tabell</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Kortare speltid.</a:t>
            </a:r>
            <a:r>
              <a:rPr kumimoji="0" lang="sv-SE" sz="2000" b="0" i="0" u="none" strike="noStrike" kern="1200" cap="none" spc="0" normalizeH="0" noProof="0">
                <a:ln>
                  <a:noFill/>
                </a:ln>
                <a:solidFill>
                  <a:prstClr val="white"/>
                </a:solidFill>
                <a:effectLst/>
                <a:uLnTx/>
                <a:uFillTx/>
                <a:latin typeface="Open Sans"/>
                <a:ea typeface="+mn-ea"/>
                <a:cs typeface="+mn-cs"/>
              </a:rPr>
              <a:t> Oftast 1st halvlek</a:t>
            </a:r>
            <a:endParaRPr kumimoji="0" lang="sv-SE" sz="2000" b="0" i="0" u="none" strike="noStrike" kern="1200" cap="none" spc="0" normalizeH="0" baseline="0" noProof="0">
              <a:ln>
                <a:noFill/>
              </a:ln>
              <a:solidFill>
                <a:prstClr val="white"/>
              </a:solidFill>
              <a:effectLst/>
              <a:uLnTx/>
              <a:uFillTx/>
              <a:latin typeface="Open Sans"/>
              <a:ea typeface="+mn-ea"/>
              <a:cs typeface="+mn-cs"/>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Utan sekretariat eller funktionärer</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sv-SE" sz="2000" b="0" i="0" u="none" strike="noStrike" kern="1200" cap="none" spc="0" normalizeH="0" baseline="0" noProof="0">
              <a:ln>
                <a:noFill/>
              </a:ln>
              <a:solidFill>
                <a:prstClr val="white"/>
              </a:solidFill>
              <a:effectLst/>
              <a:uLnTx/>
              <a:uFillTx/>
              <a:latin typeface="Open Sans"/>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ubrik 1">
            <a:extLst>
              <a:ext uri="{FF2B5EF4-FFF2-40B4-BE49-F238E27FC236}">
                <a16:creationId xmlns:a16="http://schemas.microsoft.com/office/drawing/2014/main" id="{6EBA8293-1F12-84C4-61B4-48D57B1336CC}"/>
              </a:ext>
            </a:extLst>
          </p:cNvPr>
          <p:cNvSpPr txBox="1">
            <a:spLocks/>
          </p:cNvSpPr>
          <p:nvPr/>
        </p:nvSpPr>
        <p:spPr>
          <a:xfrm>
            <a:off x="152400" y="30019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rPr>
              <a:t>MINIHANDBOLL</a:t>
            </a:r>
          </a:p>
        </p:txBody>
      </p:sp>
    </p:spTree>
    <p:extLst>
      <p:ext uri="{BB962C8B-B14F-4D97-AF65-F5344CB8AC3E}">
        <p14:creationId xmlns:p14="http://schemas.microsoft.com/office/powerpoint/2010/main" val="138331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3F9A88A7-FDFB-D301-93DD-0043C35C3F87}"/>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F925A59F-56B2-F412-7E00-772D6BA2D302}"/>
              </a:ext>
            </a:extLst>
          </p:cNvPr>
          <p:cNvSpPr/>
          <p:nvPr/>
        </p:nvSpPr>
        <p:spPr>
          <a:xfrm>
            <a:off x="-2531333" y="0"/>
            <a:ext cx="8559636"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D351DF62-61EC-F97D-FBCA-691FBEBB771C}"/>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6E049CDB-76E3-EFD5-2941-593A9BD7EAB3}"/>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ubrik 1">
            <a:extLst>
              <a:ext uri="{FF2B5EF4-FFF2-40B4-BE49-F238E27FC236}">
                <a16:creationId xmlns:a16="http://schemas.microsoft.com/office/drawing/2014/main" id="{0E5DAC8A-D29E-87CB-729B-63049F80D464}"/>
              </a:ext>
            </a:extLst>
          </p:cNvPr>
          <p:cNvSpPr txBox="1">
            <a:spLocks/>
          </p:cNvSpPr>
          <p:nvPr/>
        </p:nvSpPr>
        <p:spPr>
          <a:xfrm>
            <a:off x="152400" y="30019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rPr>
              <a:t>AVKAST</a:t>
            </a:r>
          </a:p>
        </p:txBody>
      </p:sp>
      <p:sp>
        <p:nvSpPr>
          <p:cNvPr id="6" name="Rubrik 1">
            <a:extLst>
              <a:ext uri="{FF2B5EF4-FFF2-40B4-BE49-F238E27FC236}">
                <a16:creationId xmlns:a16="http://schemas.microsoft.com/office/drawing/2014/main" id="{E25800A5-3034-A23F-7DF4-9F8250AB3194}"/>
              </a:ext>
            </a:extLst>
          </p:cNvPr>
          <p:cNvSpPr txBox="1">
            <a:spLocks/>
          </p:cNvSpPr>
          <p:nvPr/>
        </p:nvSpPr>
        <p:spPr>
          <a:xfrm>
            <a:off x="6655730" y="925448"/>
            <a:ext cx="5217172"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SPELREGLER</a:t>
            </a:r>
          </a:p>
        </p:txBody>
      </p:sp>
      <p:sp>
        <p:nvSpPr>
          <p:cNvPr id="7" name="Platshållare för innehåll 2">
            <a:extLst>
              <a:ext uri="{FF2B5EF4-FFF2-40B4-BE49-F238E27FC236}">
                <a16:creationId xmlns:a16="http://schemas.microsoft.com/office/drawing/2014/main" id="{354E7742-6054-A44F-8930-DA3F531AD9D9}"/>
              </a:ext>
            </a:extLst>
          </p:cNvPr>
          <p:cNvSpPr txBox="1">
            <a:spLocks/>
          </p:cNvSpPr>
          <p:nvPr/>
        </p:nvSpPr>
        <p:spPr>
          <a:xfrm>
            <a:off x="6655730" y="2084305"/>
            <a:ext cx="5217173"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white"/>
                </a:solidFill>
                <a:effectLst/>
                <a:uLnTx/>
                <a:uFillTx/>
                <a:latin typeface="Open Sans"/>
                <a:ea typeface="+mn-ea"/>
                <a:cs typeface="+mn-cs"/>
              </a:rPr>
              <a:t>I minihandboll startas varje halvlek med ett målvaktskast – istället för ett avkast:</a:t>
            </a:r>
          </a:p>
          <a:p>
            <a:pPr marL="228600" marR="0" lvl="0" indent="-22860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Målvaktskast används även för att återstarta spelet efter mål och när bollen överskrider yttre mållinjen. </a:t>
            </a:r>
          </a:p>
          <a:p>
            <a:pPr marL="228600" marR="0" lvl="0" indent="-22860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Vid målvaktskast ska motståndarlaget springa hem till egen målgårdslinje.</a:t>
            </a:r>
          </a:p>
          <a:p>
            <a:pPr marL="228600" marR="0" lvl="0" indent="-22860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lang="sv-SE" sz="2000">
                <a:solidFill>
                  <a:prstClr val="white"/>
                </a:solidFill>
                <a:latin typeface="Open Sans"/>
              </a:rPr>
              <a:t>Allt som går bakom målvakten börjar med målvaktskast.</a:t>
            </a:r>
          </a:p>
          <a:p>
            <a:pPr marL="228600" marR="0" lvl="0" indent="-22860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OBS. Boll tar i ribba/stolpe och ut. Om spelaren passar tillbaka till målvakt. Blås. Förklara</a:t>
            </a:r>
            <a:r>
              <a:rPr kumimoji="0" lang="sv-SE" sz="2000" b="0" i="0" u="none" strike="noStrike" kern="1200" cap="none" spc="0" normalizeH="0" noProof="0">
                <a:ln>
                  <a:noFill/>
                </a:ln>
                <a:solidFill>
                  <a:prstClr val="white"/>
                </a:solidFill>
                <a:effectLst/>
                <a:uLnTx/>
                <a:uFillTx/>
                <a:latin typeface="Open Sans"/>
                <a:ea typeface="+mn-ea"/>
                <a:cs typeface="+mn-cs"/>
              </a:rPr>
              <a:t> men låt dem fortsätta spelet.</a:t>
            </a:r>
            <a:endParaRPr kumimoji="0" lang="sv-SE" sz="20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90983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5F3B1AE8-A9CA-479C-E7CC-D511CFBDEA6B}"/>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E79A48B5-4879-CDD5-6F46-C05719EDB128}"/>
              </a:ext>
            </a:extLst>
          </p:cNvPr>
          <p:cNvSpPr/>
          <p:nvPr/>
        </p:nvSpPr>
        <p:spPr>
          <a:xfrm>
            <a:off x="-2531333" y="0"/>
            <a:ext cx="8559636"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17653751-1788-BBA3-18D0-53FAE75B1D6B}"/>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ubrik 1">
            <a:extLst>
              <a:ext uri="{FF2B5EF4-FFF2-40B4-BE49-F238E27FC236}">
                <a16:creationId xmlns:a16="http://schemas.microsoft.com/office/drawing/2014/main" id="{D93AD30E-068F-CC74-CD0D-99FF8896DCF0}"/>
              </a:ext>
            </a:extLst>
          </p:cNvPr>
          <p:cNvSpPr txBox="1">
            <a:spLocks/>
          </p:cNvSpPr>
          <p:nvPr/>
        </p:nvSpPr>
        <p:spPr>
          <a:xfrm>
            <a:off x="6655730" y="925448"/>
            <a:ext cx="5217172" cy="115885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SAMMANFATTNING</a:t>
            </a:r>
            <a:endParaRPr kumimoji="0" lang="sv-SE" sz="4400" b="0" i="0" u="none" strike="noStrike" kern="1200" cap="none" spc="0" normalizeH="0" baseline="0" noProof="0">
              <a:ln>
                <a:noFill/>
              </a:ln>
              <a:solidFill>
                <a:prstClr val="white"/>
              </a:solidFill>
              <a:effectLst/>
              <a:uLnTx/>
              <a:uFillTx/>
              <a:latin typeface="Aptos Display" panose="02110004020202020204"/>
              <a:ea typeface="+mj-ea"/>
              <a:cs typeface="+mj-cs"/>
            </a:endParaRPr>
          </a:p>
        </p:txBody>
      </p:sp>
      <p:sp>
        <p:nvSpPr>
          <p:cNvPr id="10" name="Platshållare för innehåll 2">
            <a:extLst>
              <a:ext uri="{FF2B5EF4-FFF2-40B4-BE49-F238E27FC236}">
                <a16:creationId xmlns:a16="http://schemas.microsoft.com/office/drawing/2014/main" id="{294279E2-E527-65DD-AB7F-594936FEAAA9}"/>
              </a:ext>
            </a:extLst>
          </p:cNvPr>
          <p:cNvSpPr txBox="1">
            <a:spLocks/>
          </p:cNvSpPr>
          <p:nvPr/>
        </p:nvSpPr>
        <p:spPr>
          <a:xfrm>
            <a:off x="6655730" y="2084305"/>
            <a:ext cx="5217173"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1800" b="0" i="0" u="none" strike="noStrike" kern="1200" cap="none" spc="0" normalizeH="0" baseline="0" noProof="0">
                <a:ln>
                  <a:noFill/>
                </a:ln>
                <a:solidFill>
                  <a:prstClr val="white"/>
                </a:solidFill>
                <a:effectLst/>
                <a:uLnTx/>
                <a:uFillTx/>
                <a:latin typeface="Open Sans"/>
                <a:ea typeface="+mn-ea"/>
                <a:cs typeface="+mn-cs"/>
              </a:rPr>
              <a:t>I minihandboll används följande avvikelser från handbollens spelregler:</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sv-SE" sz="1800" b="0" i="0" u="none" strike="noStrike" kern="1200" cap="none" spc="0" normalizeH="0" baseline="0" noProof="0">
                <a:ln>
                  <a:noFill/>
                </a:ln>
                <a:solidFill>
                  <a:prstClr val="white"/>
                </a:solidFill>
                <a:effectLst/>
                <a:uLnTx/>
                <a:uFillTx/>
                <a:latin typeface="Open Sans"/>
                <a:ea typeface="+mn-ea"/>
                <a:cs typeface="+mn-cs"/>
              </a:rPr>
              <a:t>Tresekundersregeln </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sv-SE" sz="1800" b="0" i="0" u="none" strike="noStrike" kern="1200" cap="none" spc="0" normalizeH="0" baseline="0" noProof="0">
                <a:ln>
                  <a:noFill/>
                </a:ln>
                <a:solidFill>
                  <a:prstClr val="white"/>
                </a:solidFill>
                <a:effectLst/>
                <a:uLnTx/>
                <a:uFillTx/>
                <a:latin typeface="Open Sans"/>
                <a:ea typeface="+mn-ea"/>
                <a:cs typeface="+mn-cs"/>
              </a:rPr>
              <a:t>Dubbelstuds </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sv-SE" sz="1800" b="0" i="0" u="none" strike="noStrike" kern="1200" cap="none" spc="0" normalizeH="0" baseline="0" noProof="0">
                <a:ln>
                  <a:noFill/>
                </a:ln>
                <a:solidFill>
                  <a:prstClr val="white"/>
                </a:solidFill>
                <a:effectLst/>
                <a:uLnTx/>
                <a:uFillTx/>
                <a:latin typeface="Open Sans"/>
                <a:ea typeface="+mn-ea"/>
                <a:cs typeface="+mn-cs"/>
              </a:rPr>
              <a:t>Stegfel</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sv-SE" sz="1800" b="0" i="0" u="none" strike="noStrike" kern="1200" cap="none" spc="0" normalizeH="0" baseline="0" noProof="0">
                <a:ln>
                  <a:noFill/>
                </a:ln>
                <a:solidFill>
                  <a:prstClr val="white"/>
                </a:solidFill>
                <a:effectLst/>
                <a:uLnTx/>
                <a:uFillTx/>
                <a:latin typeface="Open Sans"/>
                <a:ea typeface="+mn-ea"/>
                <a:cs typeface="+mn-cs"/>
              </a:rPr>
              <a:t>Farligt spel</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sv-SE" sz="1800" b="0" i="0" u="none" strike="noStrike" kern="1200" cap="none" spc="0" normalizeH="0" baseline="0" noProof="0">
                <a:ln>
                  <a:noFill/>
                </a:ln>
                <a:solidFill>
                  <a:prstClr val="white"/>
                </a:solidFill>
                <a:effectLst/>
                <a:uLnTx/>
                <a:uFillTx/>
                <a:latin typeface="Open Sans"/>
                <a:ea typeface="+mn-ea"/>
                <a:cs typeface="+mn-cs"/>
              </a:rPr>
              <a:t>Avkast</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sv-SE" sz="1800" b="0" i="0" u="none" strike="noStrike" kern="1200" cap="none" spc="0" normalizeH="0" baseline="0" noProof="0">
                <a:ln>
                  <a:noFill/>
                </a:ln>
                <a:solidFill>
                  <a:prstClr val="white"/>
                </a:solidFill>
                <a:effectLst/>
                <a:uLnTx/>
                <a:uFillTx/>
                <a:latin typeface="Open Sans"/>
                <a:ea typeface="+mn-ea"/>
                <a:cs typeface="+mn-cs"/>
              </a:rPr>
              <a:t>Målvaktskast</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sv-SE" sz="1800" b="0" i="0" u="none" strike="noStrike" kern="1200" cap="none" spc="0" normalizeH="0" baseline="0" noProof="0">
                <a:ln>
                  <a:noFill/>
                </a:ln>
                <a:solidFill>
                  <a:prstClr val="white"/>
                </a:solidFill>
                <a:effectLst/>
                <a:uLnTx/>
                <a:uFillTx/>
                <a:latin typeface="Open Sans"/>
                <a:ea typeface="+mn-ea"/>
                <a:cs typeface="+mn-cs"/>
              </a:rPr>
              <a:t>Omfamningar (låsningar)</a:t>
            </a: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Open Sans"/>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1800" b="0" i="0" u="none" strike="noStrike" kern="1200" cap="none" spc="0" normalizeH="0" baseline="0" noProof="0">
                <a:ln>
                  <a:noFill/>
                </a:ln>
                <a:solidFill>
                  <a:prstClr val="white"/>
                </a:solidFill>
                <a:effectLst/>
                <a:uLnTx/>
                <a:uFillTx/>
                <a:latin typeface="Open Sans"/>
                <a:ea typeface="+mn-ea"/>
                <a:cs typeface="+mn-cs"/>
              </a:rPr>
              <a:t> </a:t>
            </a:r>
          </a:p>
        </p:txBody>
      </p:sp>
      <p:sp>
        <p:nvSpPr>
          <p:cNvPr id="2" name="Rubrik 1">
            <a:extLst>
              <a:ext uri="{FF2B5EF4-FFF2-40B4-BE49-F238E27FC236}">
                <a16:creationId xmlns:a16="http://schemas.microsoft.com/office/drawing/2014/main" id="{542ADA9C-F1E5-B898-643D-82198B9500BD}"/>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ubrik 1">
            <a:extLst>
              <a:ext uri="{FF2B5EF4-FFF2-40B4-BE49-F238E27FC236}">
                <a16:creationId xmlns:a16="http://schemas.microsoft.com/office/drawing/2014/main" id="{55CA3703-2D22-ECD6-9DD3-B47CE65B7920}"/>
              </a:ext>
            </a:extLst>
          </p:cNvPr>
          <p:cNvSpPr txBox="1">
            <a:spLocks/>
          </p:cNvSpPr>
          <p:nvPr/>
        </p:nvSpPr>
        <p:spPr>
          <a:xfrm>
            <a:off x="152400" y="30019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rPr>
              <a:t>SPELREGLER</a:t>
            </a:r>
          </a:p>
        </p:txBody>
      </p:sp>
    </p:spTree>
    <p:extLst>
      <p:ext uri="{BB962C8B-B14F-4D97-AF65-F5344CB8AC3E}">
        <p14:creationId xmlns:p14="http://schemas.microsoft.com/office/powerpoint/2010/main" val="307822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nodePh="1">
                                  <p:stCondLst>
                                    <p:cond delay="0"/>
                                  </p:stCondLst>
                                  <p:endCondLst>
                                    <p:cond evt="begin" delay="0">
                                      <p:tn val="16"/>
                                    </p:cond>
                                  </p:end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3228E142-88BD-D253-1F3C-36EFEA848D08}"/>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05A8B72D-4490-CFC0-AABD-852A51BB795C}"/>
              </a:ext>
            </a:extLst>
          </p:cNvPr>
          <p:cNvSpPr/>
          <p:nvPr/>
        </p:nvSpPr>
        <p:spPr>
          <a:xfrm>
            <a:off x="-2531333" y="0"/>
            <a:ext cx="8559636"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A58E788D-209D-C1C7-2E39-1E0829F6BCE7}"/>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ubrik 1">
            <a:extLst>
              <a:ext uri="{FF2B5EF4-FFF2-40B4-BE49-F238E27FC236}">
                <a16:creationId xmlns:a16="http://schemas.microsoft.com/office/drawing/2014/main" id="{A2D2A26F-2EE0-C018-30B5-CDF2B9C633C6}"/>
              </a:ext>
            </a:extLst>
          </p:cNvPr>
          <p:cNvSpPr txBox="1">
            <a:spLocks/>
          </p:cNvSpPr>
          <p:nvPr/>
        </p:nvSpPr>
        <p:spPr>
          <a:xfrm>
            <a:off x="6655730" y="925448"/>
            <a:ext cx="5217172"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TIPS</a:t>
            </a:r>
            <a:endParaRPr kumimoji="0" lang="sv-SE" sz="4400" b="0" i="0" u="none" strike="noStrike" kern="1200" cap="none" spc="0" normalizeH="0" baseline="0" noProof="0">
              <a:ln>
                <a:noFill/>
              </a:ln>
              <a:solidFill>
                <a:prstClr val="white"/>
              </a:solidFill>
              <a:effectLst/>
              <a:uLnTx/>
              <a:uFillTx/>
              <a:latin typeface="Aptos Display" panose="02110004020202020204"/>
              <a:ea typeface="+mj-ea"/>
              <a:cs typeface="+mj-cs"/>
            </a:endParaRPr>
          </a:p>
        </p:txBody>
      </p:sp>
      <p:sp>
        <p:nvSpPr>
          <p:cNvPr id="10" name="Platshållare för innehåll 2">
            <a:extLst>
              <a:ext uri="{FF2B5EF4-FFF2-40B4-BE49-F238E27FC236}">
                <a16:creationId xmlns:a16="http://schemas.microsoft.com/office/drawing/2014/main" id="{3A34EE59-3F9A-5B79-5EFC-806CF19CB0D6}"/>
              </a:ext>
            </a:extLst>
          </p:cNvPr>
          <p:cNvSpPr txBox="1">
            <a:spLocks/>
          </p:cNvSpPr>
          <p:nvPr/>
        </p:nvSpPr>
        <p:spPr>
          <a:xfrm>
            <a:off x="6655730" y="2084305"/>
            <a:ext cx="5217173"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Ha roligt!</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sv-SE" sz="2000">
                <a:solidFill>
                  <a:prstClr val="white"/>
                </a:solidFill>
                <a:latin typeface="Open Sans"/>
              </a:rPr>
              <a:t>Våga blåsa</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Våga prata med spelarna</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Döm utifrån barnens kunskaper</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Ditt uppdrag är att vägleda, inte bestraffa</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Ge INTE fördel till bollförande spelare när denne begår regelfel som leder till mål. </a:t>
            </a:r>
            <a:br>
              <a:rPr kumimoji="0" lang="sv-SE" sz="2000" b="0" i="0" u="none" strike="noStrike" kern="1200" cap="none" spc="0" normalizeH="0" baseline="0" noProof="0">
                <a:ln>
                  <a:noFill/>
                </a:ln>
                <a:solidFill>
                  <a:prstClr val="white"/>
                </a:solidFill>
                <a:effectLst/>
                <a:uLnTx/>
                <a:uFillTx/>
                <a:latin typeface="Open Sans"/>
                <a:ea typeface="+mn-ea"/>
                <a:cs typeface="+mn-cs"/>
              </a:rPr>
            </a:br>
            <a:r>
              <a:rPr kumimoji="0" lang="sv-SE" sz="2000" b="0" i="0" u="none" strike="noStrike" kern="1200" cap="none" spc="0" normalizeH="0" baseline="0" noProof="0">
                <a:ln>
                  <a:noFill/>
                </a:ln>
                <a:solidFill>
                  <a:prstClr val="white"/>
                </a:solidFill>
                <a:effectLst/>
                <a:uLnTx/>
                <a:uFillTx/>
                <a:latin typeface="Open Sans"/>
                <a:ea typeface="+mn-ea"/>
                <a:cs typeface="+mn-cs"/>
              </a:rPr>
              <a:t>Ex: För många steg och skott blir mål. Blås steg.</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Tillämpa fördel vid mindre fel som inte leder till mål eller påverkar spelet.</a:t>
            </a:r>
            <a:br>
              <a:rPr kumimoji="0" lang="sv-SE" sz="2000" b="0" i="0" u="none" strike="noStrike" kern="1200" cap="none" spc="0" normalizeH="0" baseline="0" noProof="0">
                <a:ln>
                  <a:noFill/>
                </a:ln>
                <a:solidFill>
                  <a:prstClr val="white"/>
                </a:solidFill>
                <a:effectLst/>
                <a:uLnTx/>
                <a:uFillTx/>
                <a:latin typeface="Open Sans"/>
                <a:ea typeface="+mn-ea"/>
                <a:cs typeface="+mn-cs"/>
              </a:rPr>
            </a:br>
            <a:r>
              <a:rPr kumimoji="0" lang="sv-SE" sz="2000" b="0" i="0" u="none" strike="noStrike" kern="1200" cap="none" spc="0" normalizeH="0" baseline="0" noProof="0">
                <a:ln>
                  <a:noFill/>
                </a:ln>
                <a:solidFill>
                  <a:prstClr val="white"/>
                </a:solidFill>
                <a:effectLst/>
                <a:uLnTx/>
                <a:uFillTx/>
                <a:latin typeface="Open Sans"/>
                <a:ea typeface="+mn-ea"/>
                <a:cs typeface="+mn-cs"/>
              </a:rPr>
              <a:t>Ex: För många steg och skott går utanför. Fortsätt med målvaktens boll.</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sv-SE" sz="2000" b="0" i="0" u="none" strike="noStrike" kern="1200" cap="none" spc="0" normalizeH="0" baseline="0" noProof="0">
              <a:ln>
                <a:noFill/>
              </a:ln>
              <a:solidFill>
                <a:prstClr val="white"/>
              </a:solidFill>
              <a:effectLst/>
              <a:uLnTx/>
              <a:uFillTx/>
              <a:latin typeface="Open Sans"/>
              <a:ea typeface="+mn-ea"/>
              <a:cs typeface="+mn-cs"/>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sv-SE" sz="2000" b="0" i="0" u="none" strike="noStrike" kern="1200" cap="none" spc="0" normalizeH="0" baseline="0" noProof="0">
              <a:ln>
                <a:noFill/>
              </a:ln>
              <a:solidFill>
                <a:prstClr val="white"/>
              </a:solidFill>
              <a:effectLst/>
              <a:uLnTx/>
              <a:uFillTx/>
              <a:latin typeface="Open Sans"/>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sv-SE" sz="2000" b="0" i="0" u="none" strike="noStrike" kern="1200" cap="none" spc="0" normalizeH="0" baseline="0" noProof="0">
              <a:ln>
                <a:noFill/>
              </a:ln>
              <a:solidFill>
                <a:prstClr val="white"/>
              </a:solidFill>
              <a:effectLst/>
              <a:uLnTx/>
              <a:uFillTx/>
              <a:latin typeface="Open Sans"/>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sv-SE" sz="2000" b="0" i="0" u="none" strike="noStrike" kern="1200" cap="none" spc="0" normalizeH="0" baseline="0" noProof="0">
              <a:ln>
                <a:noFill/>
              </a:ln>
              <a:solidFill>
                <a:prstClr val="white"/>
              </a:solidFill>
              <a:effectLst/>
              <a:uLnTx/>
              <a:uFillTx/>
              <a:latin typeface="Open Sans"/>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sv-SE" sz="2000" b="0" i="0" u="none" strike="noStrike" kern="1200" cap="none" spc="0" normalizeH="0" baseline="0" noProof="0">
              <a:ln>
                <a:noFill/>
              </a:ln>
              <a:solidFill>
                <a:prstClr val="white"/>
              </a:solidFill>
              <a:effectLst/>
              <a:uLnTx/>
              <a:uFillTx/>
              <a:latin typeface="Open Sans"/>
              <a:ea typeface="+mn-ea"/>
              <a:cs typeface="+mn-cs"/>
            </a:endParaRPr>
          </a:p>
        </p:txBody>
      </p:sp>
      <p:sp>
        <p:nvSpPr>
          <p:cNvPr id="2" name="Rubrik 1">
            <a:extLst>
              <a:ext uri="{FF2B5EF4-FFF2-40B4-BE49-F238E27FC236}">
                <a16:creationId xmlns:a16="http://schemas.microsoft.com/office/drawing/2014/main" id="{0D5EEBFC-D580-1516-00ED-2E82ED89103C}"/>
              </a:ext>
            </a:extLst>
          </p:cNvPr>
          <p:cNvSpPr txBox="1">
            <a:spLocks/>
          </p:cNvSpPr>
          <p:nvPr/>
        </p:nvSpPr>
        <p:spPr>
          <a:xfrm>
            <a:off x="152400" y="30019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rPr>
              <a:t>MATCHLEDNING</a:t>
            </a:r>
          </a:p>
        </p:txBody>
      </p:sp>
    </p:spTree>
    <p:extLst>
      <p:ext uri="{BB962C8B-B14F-4D97-AF65-F5344CB8AC3E}">
        <p14:creationId xmlns:p14="http://schemas.microsoft.com/office/powerpoint/2010/main" val="410290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3F10E26E-344D-7032-6517-E285AC7FDED1}"/>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6EEE594A-E7CC-3255-E4A8-76D348304D56}"/>
              </a:ext>
            </a:extLst>
          </p:cNvPr>
          <p:cNvSpPr/>
          <p:nvPr/>
        </p:nvSpPr>
        <p:spPr>
          <a:xfrm>
            <a:off x="-1" y="0"/>
            <a:ext cx="6028303" cy="6858000"/>
          </a:xfrm>
          <a:prstGeom prst="hexagon">
            <a:avLst>
              <a:gd name="adj" fmla="val 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52431518-7E13-4584-0C0E-77523A035AC8}"/>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8742EDA6-98B7-126D-1CFE-E459B7BA8CE7}"/>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ubrik 1">
            <a:extLst>
              <a:ext uri="{FF2B5EF4-FFF2-40B4-BE49-F238E27FC236}">
                <a16:creationId xmlns:a16="http://schemas.microsoft.com/office/drawing/2014/main" id="{C3CBA370-D4A7-DF7B-272B-DE00A243D4AA}"/>
              </a:ext>
            </a:extLst>
          </p:cNvPr>
          <p:cNvSpPr txBox="1">
            <a:spLocks/>
          </p:cNvSpPr>
          <p:nvPr/>
        </p:nvSpPr>
        <p:spPr>
          <a:xfrm>
            <a:off x="6655730" y="925448"/>
            <a:ext cx="5217172"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Open Sans" panose="020B0606030504020204" pitchFamily="34" charset="0"/>
                <a:ea typeface="Open Sans" panose="020B0606030504020204" pitchFamily="34" charset="0"/>
                <a:cs typeface="Open Sans" panose="020B0606030504020204" pitchFamily="34" charset="0"/>
              </a:rPr>
              <a:t>FRIKAST</a:t>
            </a:r>
            <a:endParaRPr kumimoji="0" lang="sv-SE" sz="4000" b="0" i="0" u="none" strike="noStrike" kern="1200" cap="none" spc="0" normalizeH="0" baseline="0" noProof="0">
              <a:ln>
                <a:noFill/>
              </a:ln>
              <a:solidFill>
                <a:prstClr val="white"/>
              </a:solidFill>
              <a:effectLst/>
              <a:uLnTx/>
              <a:uFillTx/>
              <a:latin typeface="Aptos Display" panose="02110004020202020204"/>
              <a:ea typeface="+mj-ea"/>
              <a:cs typeface="+mj-cs"/>
            </a:endParaRPr>
          </a:p>
        </p:txBody>
      </p:sp>
      <p:sp>
        <p:nvSpPr>
          <p:cNvPr id="7" name="Platshållare för innehåll 2">
            <a:extLst>
              <a:ext uri="{FF2B5EF4-FFF2-40B4-BE49-F238E27FC236}">
                <a16:creationId xmlns:a16="http://schemas.microsoft.com/office/drawing/2014/main" id="{4D8F4586-2C59-7633-5C8D-2103AA2E9E24}"/>
              </a:ext>
            </a:extLst>
          </p:cNvPr>
          <p:cNvSpPr txBox="1">
            <a:spLocks/>
          </p:cNvSpPr>
          <p:nvPr/>
        </p:nvSpPr>
        <p:spPr>
          <a:xfrm>
            <a:off x="6655730" y="2084305"/>
            <a:ext cx="521717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Det är INTE TILLÅTET att:</a:t>
            </a:r>
          </a:p>
          <a:p>
            <a:pPr>
              <a:lnSpc>
                <a:spcPct val="100000"/>
              </a:lnSpc>
              <a:spcBef>
                <a:spcPts val="600"/>
              </a:spcBef>
              <a:spcAft>
                <a:spcPts val="600"/>
              </a:spcAft>
              <a:defRPr/>
            </a:pPr>
            <a:r>
              <a:rPr kumimoji="0" lang="sv-SE" sz="2000" b="0" i="0" u="none" strike="noStrike" kern="1200" cap="none" spc="0" normalizeH="0" baseline="0" noProof="0">
                <a:ln>
                  <a:noFill/>
                </a:ln>
                <a:solidFill>
                  <a:prstClr val="white"/>
                </a:solidFill>
                <a:effectLst/>
                <a:uLnTx/>
                <a:uFillTx/>
                <a:latin typeface="Open Sans"/>
                <a:ea typeface="+mn-ea"/>
                <a:cs typeface="+mn-cs"/>
              </a:rPr>
              <a:t>Att dra eller slå bollen ur händerna</a:t>
            </a:r>
          </a:p>
          <a:p>
            <a:pPr>
              <a:lnSpc>
                <a:spcPct val="100000"/>
              </a:lnSpc>
              <a:spcBef>
                <a:spcPts val="600"/>
              </a:spcBef>
              <a:spcAft>
                <a:spcPts val="600"/>
              </a:spcAft>
              <a:defRPr/>
            </a:pPr>
            <a:r>
              <a:rPr kumimoji="0" lang="sv-SE" sz="2000" b="0" i="0" u="none" strike="noStrike" kern="1200" cap="none" spc="0" normalizeH="0" baseline="0" noProof="0">
                <a:ln>
                  <a:noFill/>
                </a:ln>
                <a:solidFill>
                  <a:prstClr val="white"/>
                </a:solidFill>
                <a:effectLst/>
                <a:uLnTx/>
                <a:uFillTx/>
                <a:latin typeface="Open Sans"/>
                <a:ea typeface="+mn-ea"/>
                <a:cs typeface="+mn-cs"/>
              </a:rPr>
              <a:t>Att spärra motståndaren med armar, ben eller att förflytta motståndaren genom att knuffa iväg denne</a:t>
            </a:r>
          </a:p>
          <a:p>
            <a:pPr>
              <a:lnSpc>
                <a:spcPct val="100000"/>
              </a:lnSpc>
              <a:spcBef>
                <a:spcPts val="600"/>
              </a:spcBef>
              <a:spcAft>
                <a:spcPts val="600"/>
              </a:spcAft>
              <a:defRPr/>
            </a:pPr>
            <a:r>
              <a:rPr kumimoji="0" lang="sv-SE" sz="2000" b="0" i="0" u="none" strike="noStrike" kern="1200" cap="none" spc="0" normalizeH="0" baseline="0" noProof="0">
                <a:ln>
                  <a:noFill/>
                </a:ln>
                <a:solidFill>
                  <a:prstClr val="white"/>
                </a:solidFill>
                <a:effectLst/>
                <a:uLnTx/>
                <a:uFillTx/>
                <a:latin typeface="Open Sans"/>
                <a:ea typeface="+mn-ea"/>
                <a:cs typeface="+mn-cs"/>
              </a:rPr>
              <a:t>Att hålla (låsning) i en motståndare om kroppen eller speldräkten</a:t>
            </a:r>
          </a:p>
          <a:p>
            <a:pPr>
              <a:lnSpc>
                <a:spcPct val="100000"/>
              </a:lnSpc>
              <a:spcBef>
                <a:spcPts val="600"/>
              </a:spcBef>
              <a:spcAft>
                <a:spcPts val="600"/>
              </a:spcAft>
              <a:defRPr/>
            </a:pPr>
            <a:r>
              <a:rPr kumimoji="0" lang="sv-SE" sz="2000" b="0" i="0" u="none" strike="noStrike" kern="1200" cap="none" spc="0" normalizeH="0" baseline="0" noProof="0">
                <a:ln>
                  <a:noFill/>
                </a:ln>
                <a:solidFill>
                  <a:prstClr val="white"/>
                </a:solidFill>
                <a:effectLst/>
                <a:uLnTx/>
                <a:uFillTx/>
                <a:latin typeface="Open Sans"/>
                <a:ea typeface="+mn-ea"/>
                <a:cs typeface="+mn-cs"/>
              </a:rPr>
              <a:t>Springa eller hoppa in i en motståndare (offensivt fel)</a:t>
            </a:r>
          </a:p>
          <a:p>
            <a:pPr>
              <a:lnSpc>
                <a:spcPct val="100000"/>
              </a:lnSpc>
              <a:spcBef>
                <a:spcPts val="600"/>
              </a:spcBef>
              <a:spcAft>
                <a:spcPts val="600"/>
              </a:spcAft>
              <a:defRPr/>
            </a:pPr>
            <a:r>
              <a:rPr lang="sv-SE" sz="2000">
                <a:solidFill>
                  <a:prstClr val="white"/>
                </a:solidFill>
                <a:latin typeface="Open Sans"/>
              </a:rPr>
              <a:t>Våga vända spelet vid fel av anfallaren</a:t>
            </a:r>
            <a:endParaRPr kumimoji="0" lang="sv-SE" sz="2000" b="0" i="0" u="none" strike="noStrike" kern="1200" cap="none" spc="0" normalizeH="0" baseline="0" noProof="0">
              <a:ln>
                <a:noFill/>
              </a:ln>
              <a:solidFill>
                <a:prstClr val="white"/>
              </a:solidFill>
              <a:effectLst/>
              <a:uLnTx/>
              <a:uFillTx/>
              <a:latin typeface="Open Sans"/>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sv-SE" sz="2000" b="0" i="0" u="none" strike="noStrike" kern="1200" cap="none" spc="0" normalizeH="0" baseline="0" noProof="0">
              <a:ln>
                <a:noFill/>
              </a:ln>
              <a:solidFill>
                <a:prstClr val="white"/>
              </a:solidFill>
              <a:effectLst/>
              <a:uLnTx/>
              <a:uFillTx/>
              <a:latin typeface="Open Sans"/>
              <a:ea typeface="+mn-ea"/>
              <a:cs typeface="+mn-cs"/>
            </a:endParaRPr>
          </a:p>
        </p:txBody>
      </p:sp>
      <p:pic>
        <p:nvPicPr>
          <p:cNvPr id="8" name="Bildobjekt 7" descr="En bild som visar person, handboll, sport, idrott&#10;&#10;AI-genererat innehåll kan vara felaktigt.">
            <a:extLst>
              <a:ext uri="{FF2B5EF4-FFF2-40B4-BE49-F238E27FC236}">
                <a16:creationId xmlns:a16="http://schemas.microsoft.com/office/drawing/2014/main" id="{4DA1BDB4-1174-C10D-37E9-51E62B1E8519}"/>
              </a:ext>
            </a:extLst>
          </p:cNvPr>
          <p:cNvPicPr>
            <a:picLocks noChangeAspect="1"/>
          </p:cNvPicPr>
          <p:nvPr/>
        </p:nvPicPr>
        <p:blipFill rotWithShape="1">
          <a:blip r:embed="rId3">
            <a:extLst>
              <a:ext uri="{28A0092B-C50C-407E-A947-70E740481C1C}">
                <a14:useLocalDpi xmlns:a14="http://schemas.microsoft.com/office/drawing/2010/main" val="0"/>
              </a:ext>
            </a:extLst>
          </a:blip>
          <a:srcRect t="8990"/>
          <a:stretch>
            <a:fillRect/>
          </a:stretch>
        </p:blipFill>
        <p:spPr>
          <a:xfrm>
            <a:off x="-3" y="0"/>
            <a:ext cx="6028303" cy="6858000"/>
          </a:xfrm>
          <a:prstGeom prst="rect">
            <a:avLst/>
          </a:prstGeom>
        </p:spPr>
      </p:pic>
    </p:spTree>
    <p:extLst>
      <p:ext uri="{BB962C8B-B14F-4D97-AF65-F5344CB8AC3E}">
        <p14:creationId xmlns:p14="http://schemas.microsoft.com/office/powerpoint/2010/main" val="45440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BE6936AD-1BD5-BDB4-73C4-AE8D4B278353}"/>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7BCD16D6-3215-A4B8-07DF-490954E60A70}"/>
              </a:ext>
            </a:extLst>
          </p:cNvPr>
          <p:cNvSpPr/>
          <p:nvPr/>
        </p:nvSpPr>
        <p:spPr>
          <a:xfrm>
            <a:off x="-1" y="0"/>
            <a:ext cx="6028303" cy="6858000"/>
          </a:xfrm>
          <a:prstGeom prst="hexagon">
            <a:avLst>
              <a:gd name="adj" fmla="val 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46963E20-AAFA-51C7-FD9F-0085293930B2}"/>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C43E656E-E826-6CC4-77B4-4C3AC2CC980F}"/>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ubrik 1">
            <a:extLst>
              <a:ext uri="{FF2B5EF4-FFF2-40B4-BE49-F238E27FC236}">
                <a16:creationId xmlns:a16="http://schemas.microsoft.com/office/drawing/2014/main" id="{1A6A2995-B168-CA57-E9F1-C833F45DC47D}"/>
              </a:ext>
            </a:extLst>
          </p:cNvPr>
          <p:cNvSpPr txBox="1">
            <a:spLocks/>
          </p:cNvSpPr>
          <p:nvPr/>
        </p:nvSpPr>
        <p:spPr>
          <a:xfrm>
            <a:off x="6655730" y="925448"/>
            <a:ext cx="5217172"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a:solidFill>
                  <a:prstClr val="white"/>
                </a:solidFill>
                <a:latin typeface="Open Sans" panose="020B0606030504020204" pitchFamily="34" charset="0"/>
                <a:ea typeface="Open Sans" panose="020B0606030504020204" pitchFamily="34" charset="0"/>
                <a:cs typeface="Open Sans" panose="020B0606030504020204" pitchFamily="34" charset="0"/>
              </a:rPr>
              <a:t>VARNING</a:t>
            </a:r>
            <a:endParaRPr kumimoji="0" lang="sv-SE" sz="4000" b="0" i="0" u="none" strike="noStrike" kern="1200" cap="none" spc="0" normalizeH="0" baseline="0" noProof="0">
              <a:ln>
                <a:noFill/>
              </a:ln>
              <a:solidFill>
                <a:prstClr val="white"/>
              </a:solidFill>
              <a:effectLst/>
              <a:uLnTx/>
              <a:uFillTx/>
              <a:latin typeface="Aptos Display" panose="02110004020202020204"/>
              <a:ea typeface="+mj-ea"/>
              <a:cs typeface="+mj-cs"/>
            </a:endParaRPr>
          </a:p>
        </p:txBody>
      </p:sp>
      <p:sp>
        <p:nvSpPr>
          <p:cNvPr id="7" name="Platshållare för innehåll 2">
            <a:extLst>
              <a:ext uri="{FF2B5EF4-FFF2-40B4-BE49-F238E27FC236}">
                <a16:creationId xmlns:a16="http://schemas.microsoft.com/office/drawing/2014/main" id="{6C79706D-59A0-1227-AB06-A6368FFE6032}"/>
              </a:ext>
            </a:extLst>
          </p:cNvPr>
          <p:cNvSpPr txBox="1">
            <a:spLocks/>
          </p:cNvSpPr>
          <p:nvPr/>
        </p:nvSpPr>
        <p:spPr>
          <a:xfrm>
            <a:off x="6655730" y="2084305"/>
            <a:ext cx="521717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white"/>
                </a:solidFill>
                <a:effectLst/>
                <a:uLnTx/>
                <a:uFillTx/>
                <a:latin typeface="Open Sans"/>
                <a:ea typeface="+mn-ea"/>
                <a:cs typeface="+mn-cs"/>
              </a:rPr>
              <a:t>Ett gult kort används vid oschysst spel riktat mot motståndarens kropp</a:t>
            </a:r>
            <a:endParaRPr kumimoji="0" lang="sv-SE" sz="2000" b="0" i="0" u="none" strike="noStrike" kern="1200" cap="none" spc="0" normalizeH="0" baseline="0" noProof="0">
              <a:ln>
                <a:noFill/>
              </a:ln>
              <a:solidFill>
                <a:prstClr val="white"/>
              </a:solidFill>
              <a:effectLst/>
              <a:uLnTx/>
              <a:uFillTx/>
              <a:latin typeface="Open Sans"/>
              <a:ea typeface="+mn-ea"/>
              <a:cs typeface="+mn-cs"/>
            </a:endParaRPr>
          </a:p>
          <a:p>
            <a:pPr>
              <a:lnSpc>
                <a:spcPct val="100000"/>
              </a:lnSpc>
              <a:spcBef>
                <a:spcPts val="600"/>
              </a:spcBef>
              <a:spcAft>
                <a:spcPts val="600"/>
              </a:spcAft>
              <a:defRPr/>
            </a:pPr>
            <a:r>
              <a:rPr kumimoji="0" lang="sv-SE" sz="2000" b="0" i="0" u="none" strike="noStrike" kern="1200" cap="none" spc="0" normalizeH="0" baseline="0" noProof="0">
                <a:ln>
                  <a:noFill/>
                </a:ln>
                <a:solidFill>
                  <a:prstClr val="white"/>
                </a:solidFill>
                <a:effectLst/>
                <a:uLnTx/>
                <a:uFillTx/>
                <a:latin typeface="Open Sans"/>
                <a:ea typeface="+mn-ea"/>
                <a:cs typeface="+mn-cs"/>
              </a:rPr>
              <a:t>Visa varningen tydligt för den spelare och förklara varför spelaren blir varnad</a:t>
            </a:r>
          </a:p>
          <a:p>
            <a:pPr>
              <a:lnSpc>
                <a:spcPct val="100000"/>
              </a:lnSpc>
              <a:spcBef>
                <a:spcPts val="600"/>
              </a:spcBef>
              <a:spcAft>
                <a:spcPts val="600"/>
              </a:spcAft>
              <a:defRPr/>
            </a:pPr>
            <a:r>
              <a:rPr lang="sv-SE" sz="2000">
                <a:solidFill>
                  <a:prstClr val="white"/>
                </a:solidFill>
                <a:latin typeface="Open Sans"/>
              </a:rPr>
              <a:t>Högst en varning per spelare</a:t>
            </a:r>
          </a:p>
          <a:p>
            <a:pPr>
              <a:lnSpc>
                <a:spcPct val="100000"/>
              </a:lnSpc>
              <a:spcBef>
                <a:spcPts val="600"/>
              </a:spcBef>
              <a:spcAft>
                <a:spcPts val="600"/>
              </a:spcAft>
              <a:defRPr/>
            </a:pPr>
            <a:r>
              <a:rPr kumimoji="0" lang="sv-SE" sz="2000" b="0" i="0" u="none" strike="noStrike" kern="1200" cap="none" spc="0" normalizeH="0" baseline="0" noProof="0">
                <a:ln>
                  <a:noFill/>
                </a:ln>
                <a:solidFill>
                  <a:prstClr val="white"/>
                </a:solidFill>
                <a:effectLst/>
                <a:uLnTx/>
                <a:uFillTx/>
                <a:latin typeface="Open Sans"/>
                <a:ea typeface="+mn-ea"/>
                <a:cs typeface="+mn-cs"/>
              </a:rPr>
              <a:t>Högst tre varningar per lag</a:t>
            </a:r>
          </a:p>
          <a:p>
            <a:pPr marL="0" indent="0">
              <a:lnSpc>
                <a:spcPct val="100000"/>
              </a:lnSpc>
              <a:spcBef>
                <a:spcPts val="600"/>
              </a:spcBef>
              <a:spcAft>
                <a:spcPts val="600"/>
              </a:spcAft>
              <a:buNone/>
              <a:defRPr/>
            </a:pPr>
            <a:r>
              <a:rPr lang="sv-SE" sz="2000" b="1">
                <a:solidFill>
                  <a:prstClr val="white"/>
                </a:solidFill>
                <a:latin typeface="Open Sans"/>
              </a:rPr>
              <a:t>KAN NI GE EXEMPEL PÅ SITUATIONER?</a:t>
            </a:r>
          </a:p>
          <a:p>
            <a:pPr marL="0" indent="0">
              <a:lnSpc>
                <a:spcPct val="100000"/>
              </a:lnSpc>
              <a:spcBef>
                <a:spcPts val="600"/>
              </a:spcBef>
              <a:spcAft>
                <a:spcPts val="600"/>
              </a:spcAft>
              <a:buNone/>
              <a:defRPr/>
            </a:pPr>
            <a:endParaRPr lang="sv-SE" sz="2000" b="1">
              <a:solidFill>
                <a:prstClr val="white"/>
              </a:solidFill>
              <a:latin typeface="Open Sans"/>
            </a:endParaRPr>
          </a:p>
        </p:txBody>
      </p:sp>
      <p:pic>
        <p:nvPicPr>
          <p:cNvPr id="10" name="Bildobjekt 9" descr="En bild som visar person, handboll, boll, sport&#10;&#10;AI-genererat innehåll kan vara felaktigt.">
            <a:extLst>
              <a:ext uri="{FF2B5EF4-FFF2-40B4-BE49-F238E27FC236}">
                <a16:creationId xmlns:a16="http://schemas.microsoft.com/office/drawing/2014/main" id="{9CF8C94B-44EF-23CA-3239-D88874C8028C}"/>
              </a:ext>
            </a:extLst>
          </p:cNvPr>
          <p:cNvPicPr>
            <a:picLocks noChangeAspect="1"/>
          </p:cNvPicPr>
          <p:nvPr/>
        </p:nvPicPr>
        <p:blipFill rotWithShape="1">
          <a:blip r:embed="rId3">
            <a:extLst>
              <a:ext uri="{28A0092B-C50C-407E-A947-70E740481C1C}">
                <a14:useLocalDpi xmlns:a14="http://schemas.microsoft.com/office/drawing/2010/main" val="0"/>
              </a:ext>
            </a:extLst>
          </a:blip>
          <a:srcRect t="8990"/>
          <a:stretch>
            <a:fillRect/>
          </a:stretch>
        </p:blipFill>
        <p:spPr>
          <a:xfrm>
            <a:off x="-2" y="-1"/>
            <a:ext cx="6028302" cy="6858000"/>
          </a:xfrm>
          <a:prstGeom prst="rect">
            <a:avLst/>
          </a:prstGeom>
        </p:spPr>
      </p:pic>
    </p:spTree>
    <p:extLst>
      <p:ext uri="{BB962C8B-B14F-4D97-AF65-F5344CB8AC3E}">
        <p14:creationId xmlns:p14="http://schemas.microsoft.com/office/powerpoint/2010/main" val="291458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28D7A-BEDF-9103-FA27-860A411762A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03C63B6-9CBD-B915-6FF9-02CC9B9DD55B}"/>
              </a:ext>
            </a:extLst>
          </p:cNvPr>
          <p:cNvSpPr>
            <a:spLocks noGrp="1"/>
          </p:cNvSpPr>
          <p:nvPr>
            <p:ph type="title"/>
          </p:nvPr>
        </p:nvSpPr>
        <p:spPr>
          <a:xfrm>
            <a:off x="838200" y="365125"/>
            <a:ext cx="10515600" cy="1325563"/>
          </a:xfrm>
        </p:spPr>
        <p:txBody>
          <a:bodyPr anchor="ctr">
            <a:normAutofit/>
          </a:bodyPr>
          <a:lstStyle/>
          <a:p>
            <a:r>
              <a:rPr lang="sv-SE"/>
              <a:t>Domare stöttar varandra</a:t>
            </a:r>
          </a:p>
        </p:txBody>
      </p:sp>
      <p:sp>
        <p:nvSpPr>
          <p:cNvPr id="14" name="Content Placeholder 2">
            <a:extLst>
              <a:ext uri="{FF2B5EF4-FFF2-40B4-BE49-F238E27FC236}">
                <a16:creationId xmlns:a16="http://schemas.microsoft.com/office/drawing/2014/main" id="{80B70290-7B49-D52D-26FD-F3E184FCE312}"/>
              </a:ext>
            </a:extLst>
          </p:cNvPr>
          <p:cNvSpPr>
            <a:spLocks noGrp="1"/>
          </p:cNvSpPr>
          <p:nvPr>
            <p:ph sz="half" idx="1"/>
          </p:nvPr>
        </p:nvSpPr>
        <p:spPr>
          <a:xfrm>
            <a:off x="838200" y="1825625"/>
            <a:ext cx="5181600" cy="4351338"/>
          </a:xfrm>
        </p:spPr>
        <p:txBody>
          <a:bodyPr>
            <a:normAutofit fontScale="85000" lnSpcReduction="20000"/>
          </a:bodyPr>
          <a:lstStyle/>
          <a:p>
            <a:r>
              <a:rPr lang="en-US"/>
              <a:t>Vi </a:t>
            </a:r>
            <a:r>
              <a:rPr lang="en-US" err="1"/>
              <a:t>är</a:t>
            </a:r>
            <a:r>
              <a:rPr lang="en-US"/>
              <a:t> </a:t>
            </a:r>
            <a:r>
              <a:rPr lang="en-US" err="1"/>
              <a:t>ett</a:t>
            </a:r>
            <a:r>
              <a:rPr lang="en-US"/>
              <a:t> team</a:t>
            </a:r>
          </a:p>
          <a:p>
            <a:r>
              <a:rPr lang="en-US"/>
              <a:t>Vi </a:t>
            </a:r>
            <a:r>
              <a:rPr lang="en-US" err="1"/>
              <a:t>stöttar</a:t>
            </a:r>
            <a:r>
              <a:rPr lang="en-US"/>
              <a:t> </a:t>
            </a:r>
            <a:r>
              <a:rPr lang="en-US" err="1"/>
              <a:t>varandra</a:t>
            </a:r>
            <a:endParaRPr lang="en-US"/>
          </a:p>
          <a:p>
            <a:r>
              <a:rPr lang="en-US"/>
              <a:t>Ser </a:t>
            </a:r>
            <a:r>
              <a:rPr lang="en-US" err="1"/>
              <a:t>ej</a:t>
            </a:r>
            <a:r>
              <a:rPr lang="en-US"/>
              <a:t> </a:t>
            </a:r>
            <a:r>
              <a:rPr lang="en-US" err="1"/>
              <a:t>ner</a:t>
            </a:r>
            <a:r>
              <a:rPr lang="en-US"/>
              <a:t> </a:t>
            </a:r>
            <a:r>
              <a:rPr lang="en-US" err="1"/>
              <a:t>på</a:t>
            </a:r>
            <a:r>
              <a:rPr lang="en-US"/>
              <a:t> </a:t>
            </a:r>
            <a:r>
              <a:rPr lang="en-US" err="1"/>
              <a:t>någon</a:t>
            </a:r>
            <a:endParaRPr lang="en-US"/>
          </a:p>
          <a:p>
            <a:endParaRPr lang="en-US"/>
          </a:p>
          <a:p>
            <a:r>
              <a:rPr lang="en-US" err="1"/>
              <a:t>Tänk</a:t>
            </a:r>
            <a:r>
              <a:rPr lang="en-US"/>
              <a:t> </a:t>
            </a:r>
            <a:r>
              <a:rPr lang="en-US" err="1"/>
              <a:t>på</a:t>
            </a:r>
            <a:r>
              <a:rPr lang="en-US"/>
              <a:t> </a:t>
            </a:r>
            <a:r>
              <a:rPr lang="en-US" err="1"/>
              <a:t>vad</a:t>
            </a:r>
            <a:r>
              <a:rPr lang="en-US"/>
              <a:t> </a:t>
            </a:r>
            <a:r>
              <a:rPr lang="en-US" err="1"/>
              <a:t>som</a:t>
            </a:r>
            <a:r>
              <a:rPr lang="en-US"/>
              <a:t> </a:t>
            </a:r>
            <a:r>
              <a:rPr lang="en-US" err="1"/>
              <a:t>skrivs</a:t>
            </a:r>
            <a:r>
              <a:rPr lang="en-US"/>
              <a:t> </a:t>
            </a:r>
            <a:r>
              <a:rPr lang="en-US" err="1"/>
              <a:t>på</a:t>
            </a:r>
            <a:r>
              <a:rPr lang="en-US"/>
              <a:t> </a:t>
            </a:r>
            <a:r>
              <a:rPr lang="en-US" err="1"/>
              <a:t>sociala</a:t>
            </a:r>
            <a:r>
              <a:rPr lang="en-US"/>
              <a:t> media</a:t>
            </a:r>
          </a:p>
          <a:p>
            <a:endParaRPr lang="en-US"/>
          </a:p>
          <a:p>
            <a:r>
              <a:rPr lang="en-US"/>
              <a:t>Hur </a:t>
            </a:r>
            <a:r>
              <a:rPr lang="en-US" err="1"/>
              <a:t>stöttar</a:t>
            </a:r>
            <a:r>
              <a:rPr lang="en-US"/>
              <a:t> man </a:t>
            </a:r>
            <a:r>
              <a:rPr lang="en-US" err="1"/>
              <a:t>varandra</a:t>
            </a:r>
            <a:r>
              <a:rPr lang="en-US"/>
              <a:t> </a:t>
            </a:r>
            <a:r>
              <a:rPr lang="en-US" err="1"/>
              <a:t>på</a:t>
            </a:r>
            <a:r>
              <a:rPr lang="en-US"/>
              <a:t> </a:t>
            </a:r>
            <a:r>
              <a:rPr lang="en-US" err="1"/>
              <a:t>planen</a:t>
            </a:r>
            <a:r>
              <a:rPr lang="en-US"/>
              <a:t>?</a:t>
            </a:r>
          </a:p>
          <a:p>
            <a:endParaRPr lang="en-US"/>
          </a:p>
          <a:p>
            <a:r>
              <a:rPr lang="en-US"/>
              <a:t>Hur </a:t>
            </a:r>
            <a:r>
              <a:rPr lang="en-US" err="1"/>
              <a:t>stöttar</a:t>
            </a:r>
            <a:r>
              <a:rPr lang="en-US"/>
              <a:t> man </a:t>
            </a:r>
            <a:r>
              <a:rPr lang="en-US" err="1"/>
              <a:t>varandra</a:t>
            </a:r>
            <a:r>
              <a:rPr lang="en-US"/>
              <a:t> </a:t>
            </a:r>
            <a:r>
              <a:rPr lang="en-US" err="1"/>
              <a:t>utanför</a:t>
            </a:r>
            <a:r>
              <a:rPr lang="en-US"/>
              <a:t> </a:t>
            </a:r>
            <a:r>
              <a:rPr lang="en-US" err="1"/>
              <a:t>planen</a:t>
            </a:r>
            <a:r>
              <a:rPr lang="en-US"/>
              <a:t>?</a:t>
            </a:r>
          </a:p>
          <a:p>
            <a:endParaRPr lang="en-US"/>
          </a:p>
        </p:txBody>
      </p:sp>
      <p:pic>
        <p:nvPicPr>
          <p:cNvPr id="1026" name="Picture 2" descr="Genererade bild">
            <a:extLst>
              <a:ext uri="{FF2B5EF4-FFF2-40B4-BE49-F238E27FC236}">
                <a16:creationId xmlns:a16="http://schemas.microsoft.com/office/drawing/2014/main" id="{F943EAD7-209C-3AAC-36AF-9CA8F25B1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142" y="1371600"/>
            <a:ext cx="3584787" cy="537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30B53771-2F3F-8895-9351-3DF790D4F624}"/>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6C8A0ABF-DA40-72A5-08C1-12DCDBEADBB3}"/>
              </a:ext>
            </a:extLst>
          </p:cNvPr>
          <p:cNvSpPr/>
          <p:nvPr/>
        </p:nvSpPr>
        <p:spPr>
          <a:xfrm>
            <a:off x="-1" y="0"/>
            <a:ext cx="5984761" cy="6858000"/>
          </a:xfrm>
          <a:prstGeom prst="hexagon">
            <a:avLst>
              <a:gd name="adj" fmla="val 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F0F6824D-DDEB-A1D1-FD93-87732AAACD2B}"/>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0CB7BCF1-62A5-FB05-C52B-6E36DEF0B57E}"/>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ubrik 1">
            <a:extLst>
              <a:ext uri="{FF2B5EF4-FFF2-40B4-BE49-F238E27FC236}">
                <a16:creationId xmlns:a16="http://schemas.microsoft.com/office/drawing/2014/main" id="{A2B06701-9942-B8B9-BCF5-E53B7C55C176}"/>
              </a:ext>
            </a:extLst>
          </p:cNvPr>
          <p:cNvSpPr txBox="1">
            <a:spLocks/>
          </p:cNvSpPr>
          <p:nvPr/>
        </p:nvSpPr>
        <p:spPr>
          <a:xfrm>
            <a:off x="6655730" y="925448"/>
            <a:ext cx="5217172"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UTVISNING</a:t>
            </a:r>
            <a:endParaRPr kumimoji="0" lang="sv-SE" sz="4000" b="0" i="0" u="none" strike="noStrike" kern="1200" cap="none" spc="0" normalizeH="0" baseline="0" noProof="0">
              <a:ln>
                <a:noFill/>
              </a:ln>
              <a:solidFill>
                <a:prstClr val="white"/>
              </a:solidFill>
              <a:effectLst/>
              <a:uLnTx/>
              <a:uFillTx/>
              <a:latin typeface="Aptos Display" panose="02110004020202020204"/>
              <a:ea typeface="+mj-ea"/>
              <a:cs typeface="+mj-cs"/>
            </a:endParaRPr>
          </a:p>
        </p:txBody>
      </p:sp>
      <p:sp>
        <p:nvSpPr>
          <p:cNvPr id="7" name="Platshållare för innehåll 2">
            <a:extLst>
              <a:ext uri="{FF2B5EF4-FFF2-40B4-BE49-F238E27FC236}">
                <a16:creationId xmlns:a16="http://schemas.microsoft.com/office/drawing/2014/main" id="{C34DBB2F-F6B6-EE22-67AA-C9BC24864336}"/>
              </a:ext>
            </a:extLst>
          </p:cNvPr>
          <p:cNvSpPr txBox="1">
            <a:spLocks/>
          </p:cNvSpPr>
          <p:nvPr/>
        </p:nvSpPr>
        <p:spPr>
          <a:xfrm>
            <a:off x="6655730" y="2084305"/>
            <a:ext cx="521717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600"/>
              </a:spcBef>
              <a:spcAft>
                <a:spcPts val="600"/>
              </a:spcAft>
              <a:buNone/>
              <a:defRPr/>
            </a:pPr>
            <a:r>
              <a:rPr lang="sv-SE" sz="2000" b="1">
                <a:solidFill>
                  <a:prstClr val="white"/>
                </a:solidFill>
                <a:latin typeface="Open Sans"/>
              </a:rPr>
              <a:t>En utvisning används när en spelare bortser från faran för sin motspelare:</a:t>
            </a:r>
          </a:p>
          <a:p>
            <a:pPr>
              <a:lnSpc>
                <a:spcPct val="100000"/>
              </a:lnSpc>
              <a:spcBef>
                <a:spcPts val="600"/>
              </a:spcBef>
              <a:spcAft>
                <a:spcPts val="600"/>
              </a:spcAft>
              <a:defRPr/>
            </a:pPr>
            <a:r>
              <a:rPr lang="sv-SE" sz="2000">
                <a:solidFill>
                  <a:prstClr val="white"/>
                </a:solidFill>
                <a:latin typeface="Open Sans"/>
              </a:rPr>
              <a:t>Visa utvisningen med uppsträckt arm och två fingrar mot den skyldige spelaren eller ledaren.</a:t>
            </a:r>
          </a:p>
          <a:p>
            <a:pPr lvl="0">
              <a:lnSpc>
                <a:spcPct val="100000"/>
              </a:lnSpc>
              <a:spcBef>
                <a:spcPts val="600"/>
              </a:spcBef>
              <a:spcAft>
                <a:spcPts val="600"/>
              </a:spcAft>
              <a:defRPr/>
            </a:pPr>
            <a:r>
              <a:rPr lang="sv-SE" sz="2000">
                <a:solidFill>
                  <a:prstClr val="white"/>
                </a:solidFill>
                <a:latin typeface="Open Sans"/>
              </a:rPr>
              <a:t>Högst tre utvisningar per spelare</a:t>
            </a:r>
          </a:p>
          <a:p>
            <a:pPr lvl="0">
              <a:lnSpc>
                <a:spcPct val="100000"/>
              </a:lnSpc>
              <a:spcBef>
                <a:spcPts val="600"/>
              </a:spcBef>
              <a:spcAft>
                <a:spcPts val="600"/>
              </a:spcAft>
              <a:defRPr/>
            </a:pPr>
            <a:r>
              <a:rPr lang="sv-SE" sz="2000">
                <a:solidFill>
                  <a:prstClr val="white"/>
                </a:solidFill>
                <a:latin typeface="Open Sans"/>
              </a:rPr>
              <a:t>Tredje utvisningen = Rött kort</a:t>
            </a:r>
          </a:p>
          <a:p>
            <a:pPr marL="0" indent="0">
              <a:lnSpc>
                <a:spcPct val="100000"/>
              </a:lnSpc>
              <a:spcBef>
                <a:spcPts val="600"/>
              </a:spcBef>
              <a:spcAft>
                <a:spcPts val="600"/>
              </a:spcAft>
              <a:buNone/>
              <a:defRPr/>
            </a:pPr>
            <a:r>
              <a:rPr lang="sv-SE" sz="2000" b="1">
                <a:solidFill>
                  <a:prstClr val="white"/>
                </a:solidFill>
                <a:latin typeface="Open Sans"/>
              </a:rPr>
              <a:t>KAN NI GE EXEMPEL PÅ SITUATIONER?</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sv-SE" sz="2000" b="0" i="0" u="none" strike="noStrike" kern="1200" cap="none" spc="0" normalizeH="0" baseline="0" noProof="0">
              <a:ln>
                <a:noFill/>
              </a:ln>
              <a:solidFill>
                <a:prstClr val="white"/>
              </a:solidFill>
              <a:effectLst/>
              <a:uLnTx/>
              <a:uFillTx/>
              <a:latin typeface="Open Sans"/>
              <a:ea typeface="+mn-ea"/>
              <a:cs typeface="+mn-cs"/>
            </a:endParaRPr>
          </a:p>
        </p:txBody>
      </p:sp>
      <p:pic>
        <p:nvPicPr>
          <p:cNvPr id="4" name="Bildobjekt 3" descr="En bild som visar handboll, fotbeklädnader, person, sport&#10;&#10;AI-genererat innehåll kan vara felaktigt.">
            <a:extLst>
              <a:ext uri="{FF2B5EF4-FFF2-40B4-BE49-F238E27FC236}">
                <a16:creationId xmlns:a16="http://schemas.microsoft.com/office/drawing/2014/main" id="{FDBDACCC-99FB-41A2-A17E-40BDBAE89594}"/>
              </a:ext>
            </a:extLst>
          </p:cNvPr>
          <p:cNvPicPr>
            <a:picLocks noChangeAspect="1"/>
          </p:cNvPicPr>
          <p:nvPr/>
        </p:nvPicPr>
        <p:blipFill rotWithShape="1">
          <a:blip r:embed="rId3">
            <a:extLst>
              <a:ext uri="{28A0092B-C50C-407E-A947-70E740481C1C}">
                <a14:useLocalDpi xmlns:a14="http://schemas.microsoft.com/office/drawing/2010/main" val="0"/>
              </a:ext>
            </a:extLst>
          </a:blip>
          <a:srcRect l="20918" r="20918"/>
          <a:stretch>
            <a:fillRect/>
          </a:stretch>
        </p:blipFill>
        <p:spPr>
          <a:xfrm>
            <a:off x="-3" y="-1"/>
            <a:ext cx="5984761" cy="6858000"/>
          </a:xfrm>
          <a:prstGeom prst="rect">
            <a:avLst/>
          </a:prstGeom>
        </p:spPr>
      </p:pic>
    </p:spTree>
    <p:extLst>
      <p:ext uri="{BB962C8B-B14F-4D97-AF65-F5344CB8AC3E}">
        <p14:creationId xmlns:p14="http://schemas.microsoft.com/office/powerpoint/2010/main" val="34586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1E3ACE-942D-48AD-A46B-88BD15115344}"/>
              </a:ext>
            </a:extLst>
          </p:cNvPr>
          <p:cNvSpPr>
            <a:spLocks noGrp="1"/>
          </p:cNvSpPr>
          <p:nvPr>
            <p:ph type="title"/>
          </p:nvPr>
        </p:nvSpPr>
        <p:spPr/>
        <p:txBody>
          <a:bodyPr/>
          <a:lstStyle/>
          <a:p>
            <a:r>
              <a:rPr lang="sv-SE"/>
              <a:t>Vad är en bra domare?</a:t>
            </a:r>
          </a:p>
        </p:txBody>
      </p:sp>
      <p:sp>
        <p:nvSpPr>
          <p:cNvPr id="3" name="Platshållare för innehåll 2">
            <a:extLst>
              <a:ext uri="{FF2B5EF4-FFF2-40B4-BE49-F238E27FC236}">
                <a16:creationId xmlns:a16="http://schemas.microsoft.com/office/drawing/2014/main" id="{3FA8AB19-8BA1-468A-8E98-AA84CE3712C1}"/>
              </a:ext>
            </a:extLst>
          </p:cNvPr>
          <p:cNvSpPr>
            <a:spLocks noGrp="1"/>
          </p:cNvSpPr>
          <p:nvPr>
            <p:ph idx="1"/>
          </p:nvPr>
        </p:nvSpPr>
        <p:spPr>
          <a:xfrm>
            <a:off x="707923" y="1825625"/>
            <a:ext cx="11041625" cy="4351338"/>
          </a:xfrm>
        </p:spPr>
        <p:txBody>
          <a:bodyPr>
            <a:normAutofit lnSpcReduction="10000"/>
          </a:bodyPr>
          <a:lstStyle/>
          <a:p>
            <a:pPr marL="0" indent="0">
              <a:buNone/>
            </a:pPr>
            <a:r>
              <a:rPr lang="sv-SE"/>
              <a:t>Kanske tycker ni:</a:t>
            </a:r>
          </a:p>
          <a:p>
            <a:r>
              <a:rPr lang="sv-SE"/>
              <a:t>Modig</a:t>
            </a:r>
          </a:p>
          <a:p>
            <a:r>
              <a:rPr lang="sv-SE"/>
              <a:t>Konsekvent</a:t>
            </a:r>
          </a:p>
          <a:p>
            <a:r>
              <a:rPr lang="sv-SE"/>
              <a:t>Regelkunskaper</a:t>
            </a:r>
          </a:p>
          <a:p>
            <a:r>
              <a:rPr lang="sv-SE"/>
              <a:t>Spelförståelse</a:t>
            </a:r>
          </a:p>
          <a:p>
            <a:r>
              <a:rPr lang="sv-SE"/>
              <a:t>Kommunikation / Tydlighet (Signaler och tecken. Variera styrka på signal)</a:t>
            </a:r>
          </a:p>
          <a:p>
            <a:r>
              <a:rPr lang="sv-SE"/>
              <a:t>God fysik (Rörelse på plan. Sidled och långsida)</a:t>
            </a:r>
          </a:p>
          <a:p>
            <a:r>
              <a:rPr lang="sv-SE"/>
              <a:t>Stil &amp; Profil</a:t>
            </a:r>
          </a:p>
          <a:p>
            <a:endParaRPr lang="sv-SE"/>
          </a:p>
        </p:txBody>
      </p:sp>
      <p:pic>
        <p:nvPicPr>
          <p:cNvPr id="1028" name="Picture 4" descr="Soccer referee stock vector. Illustration of action, card ...">
            <a:extLst>
              <a:ext uri="{FF2B5EF4-FFF2-40B4-BE49-F238E27FC236}">
                <a16:creationId xmlns:a16="http://schemas.microsoft.com/office/drawing/2014/main" id="{3A58D68F-65CC-285E-5B94-76BE2B684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062" y="681037"/>
            <a:ext cx="2051739" cy="27238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852D780-A05F-5BEB-ED33-8D3CAA60A495}"/>
              </a:ext>
            </a:extLst>
          </p:cNvPr>
          <p:cNvPicPr>
            <a:picLocks noChangeAspect="1"/>
          </p:cNvPicPr>
          <p:nvPr/>
        </p:nvPicPr>
        <p:blipFill>
          <a:blip r:embed="rId4"/>
          <a:stretch>
            <a:fillRect/>
          </a:stretch>
        </p:blipFill>
        <p:spPr>
          <a:xfrm>
            <a:off x="9316039" y="514782"/>
            <a:ext cx="2168038" cy="3617831"/>
          </a:xfrm>
          <a:prstGeom prst="rect">
            <a:avLst/>
          </a:prstGeom>
        </p:spPr>
      </p:pic>
    </p:spTree>
    <p:extLst>
      <p:ext uri="{BB962C8B-B14F-4D97-AF65-F5344CB8AC3E}">
        <p14:creationId xmlns:p14="http://schemas.microsoft.com/office/powerpoint/2010/main" val="200186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C370C23B-7D69-3E60-27F5-5368BAD9C96F}"/>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753DF1EF-0CBF-B1E1-317F-A398BAAC8EF0}"/>
              </a:ext>
            </a:extLst>
          </p:cNvPr>
          <p:cNvSpPr/>
          <p:nvPr/>
        </p:nvSpPr>
        <p:spPr>
          <a:xfrm>
            <a:off x="-2531333" y="0"/>
            <a:ext cx="8559636"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D54239E8-48FA-D1B1-2D2F-DAD458AACA8B}"/>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F7938DD3-EBFC-645C-6670-7E0A012C440F}"/>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ubrik 1">
            <a:extLst>
              <a:ext uri="{FF2B5EF4-FFF2-40B4-BE49-F238E27FC236}">
                <a16:creationId xmlns:a16="http://schemas.microsoft.com/office/drawing/2014/main" id="{18AB18F1-C2AB-F605-648C-FA0C08F5C40B}"/>
              </a:ext>
            </a:extLst>
          </p:cNvPr>
          <p:cNvSpPr txBox="1">
            <a:spLocks/>
          </p:cNvSpPr>
          <p:nvPr/>
        </p:nvSpPr>
        <p:spPr>
          <a:xfrm>
            <a:off x="152400" y="30019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rPr>
              <a:t>MATCHLEDARE</a:t>
            </a:r>
          </a:p>
        </p:txBody>
      </p:sp>
      <p:sp>
        <p:nvSpPr>
          <p:cNvPr id="6" name="Rubrik 1">
            <a:extLst>
              <a:ext uri="{FF2B5EF4-FFF2-40B4-BE49-F238E27FC236}">
                <a16:creationId xmlns:a16="http://schemas.microsoft.com/office/drawing/2014/main" id="{3FD81E65-E254-1D80-F5B0-CD9597A57AB0}"/>
              </a:ext>
            </a:extLst>
          </p:cNvPr>
          <p:cNvSpPr txBox="1">
            <a:spLocks/>
          </p:cNvSpPr>
          <p:nvPr/>
        </p:nvSpPr>
        <p:spPr>
          <a:xfrm>
            <a:off x="6655730" y="925448"/>
            <a:ext cx="5217172" cy="115885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DOMARUTRUSTNING</a:t>
            </a:r>
            <a:endParaRPr kumimoji="0" lang="sv-SE" sz="3800" b="0" i="0" u="none" strike="noStrike" kern="1200" cap="none" spc="0" normalizeH="0" baseline="0" noProof="0">
              <a:ln>
                <a:noFill/>
              </a:ln>
              <a:solidFill>
                <a:prstClr val="white"/>
              </a:solidFill>
              <a:effectLst/>
              <a:uLnTx/>
              <a:uFillTx/>
              <a:latin typeface="Aptos Display" panose="02110004020202020204"/>
              <a:ea typeface="+mj-ea"/>
              <a:cs typeface="+mj-cs"/>
            </a:endParaRPr>
          </a:p>
        </p:txBody>
      </p:sp>
      <p:sp>
        <p:nvSpPr>
          <p:cNvPr id="7" name="Platshållare för innehåll 2">
            <a:extLst>
              <a:ext uri="{FF2B5EF4-FFF2-40B4-BE49-F238E27FC236}">
                <a16:creationId xmlns:a16="http://schemas.microsoft.com/office/drawing/2014/main" id="{9E084372-FBCC-AAB2-A409-84C05F37A9DA}"/>
              </a:ext>
            </a:extLst>
          </p:cNvPr>
          <p:cNvSpPr txBox="1">
            <a:spLocks/>
          </p:cNvSpPr>
          <p:nvPr/>
        </p:nvSpPr>
        <p:spPr>
          <a:xfrm>
            <a:off x="6655730" y="2084305"/>
            <a:ext cx="521717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white"/>
                </a:solidFill>
                <a:effectLst/>
                <a:uLnTx/>
                <a:uFillTx/>
                <a:latin typeface="Open Sans"/>
                <a:ea typeface="+mn-ea"/>
                <a:cs typeface="+mn-cs"/>
              </a:rPr>
              <a:t>Grundläggande utrustning:</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Visselpipa </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Domartröja</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Svarta shorts</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Idrottsskor</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white"/>
                </a:solidFill>
                <a:effectLst/>
                <a:uLnTx/>
                <a:uFillTx/>
                <a:latin typeface="Open Sans"/>
                <a:ea typeface="+mn-ea"/>
                <a:cs typeface="+mn-cs"/>
              </a:rPr>
              <a:t>Kortplan:</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Gult</a:t>
            </a:r>
            <a:r>
              <a:rPr lang="sv-SE" sz="2000">
                <a:solidFill>
                  <a:prstClr val="white"/>
                </a:solidFill>
                <a:latin typeface="Open Sans"/>
              </a:rPr>
              <a:t> och</a:t>
            </a:r>
            <a:r>
              <a:rPr kumimoji="0" lang="sv-SE" sz="2000" b="0" i="0" u="none" strike="noStrike" kern="1200" cap="none" spc="0" normalizeH="0" baseline="0" noProof="0">
                <a:ln>
                  <a:noFill/>
                </a:ln>
                <a:solidFill>
                  <a:prstClr val="white"/>
                </a:solidFill>
                <a:effectLst/>
                <a:uLnTx/>
                <a:uFillTx/>
                <a:latin typeface="Open Sans"/>
                <a:ea typeface="+mn-ea"/>
                <a:cs typeface="+mn-cs"/>
              </a:rPr>
              <a:t> rött kort</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Anteckningsmaterial och penna</a:t>
            </a:r>
          </a:p>
        </p:txBody>
      </p:sp>
    </p:spTree>
    <p:extLst>
      <p:ext uri="{BB962C8B-B14F-4D97-AF65-F5344CB8AC3E}">
        <p14:creationId xmlns:p14="http://schemas.microsoft.com/office/powerpoint/2010/main" val="324313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EAEA1036-FC97-B177-0B2A-E30E36002C4E}"/>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05E85F39-BBBD-D85E-8D38-05E536B4CA72}"/>
              </a:ext>
            </a:extLst>
          </p:cNvPr>
          <p:cNvSpPr/>
          <p:nvPr/>
        </p:nvSpPr>
        <p:spPr>
          <a:xfrm>
            <a:off x="-2531333" y="0"/>
            <a:ext cx="8559636"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D845715F-ECA4-BF32-39DA-BAC67BBCE959}"/>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DD785F7B-2B3F-817B-5707-186185D41A34}"/>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ubrik 1">
            <a:extLst>
              <a:ext uri="{FF2B5EF4-FFF2-40B4-BE49-F238E27FC236}">
                <a16:creationId xmlns:a16="http://schemas.microsoft.com/office/drawing/2014/main" id="{2210D601-CEB6-5ABD-5CE3-9332EBDC3F20}"/>
              </a:ext>
            </a:extLst>
          </p:cNvPr>
          <p:cNvSpPr txBox="1">
            <a:spLocks/>
          </p:cNvSpPr>
          <p:nvPr/>
        </p:nvSpPr>
        <p:spPr>
          <a:xfrm>
            <a:off x="152400" y="30019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rPr>
              <a:t>FÖRBEREDELSER</a:t>
            </a:r>
          </a:p>
        </p:txBody>
      </p:sp>
      <p:sp>
        <p:nvSpPr>
          <p:cNvPr id="6" name="Rubrik 1">
            <a:extLst>
              <a:ext uri="{FF2B5EF4-FFF2-40B4-BE49-F238E27FC236}">
                <a16:creationId xmlns:a16="http://schemas.microsoft.com/office/drawing/2014/main" id="{3A7A04AB-EA79-F1E8-BFAD-56F159C9DD56}"/>
              </a:ext>
            </a:extLst>
          </p:cNvPr>
          <p:cNvSpPr txBox="1">
            <a:spLocks/>
          </p:cNvSpPr>
          <p:nvPr/>
        </p:nvSpPr>
        <p:spPr>
          <a:xfrm>
            <a:off x="6655730" y="925448"/>
            <a:ext cx="5217172"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FÖRE MATCH</a:t>
            </a:r>
            <a:endParaRPr kumimoji="0" lang="sv-SE" sz="4000" b="0" i="0" u="none" strike="noStrike" kern="1200" cap="none" spc="0" normalizeH="0" baseline="0" noProof="0">
              <a:ln>
                <a:noFill/>
              </a:ln>
              <a:solidFill>
                <a:prstClr val="white"/>
              </a:solidFill>
              <a:effectLst/>
              <a:uLnTx/>
              <a:uFillTx/>
              <a:latin typeface="Aptos Display" panose="02110004020202020204"/>
              <a:ea typeface="+mj-ea"/>
              <a:cs typeface="+mj-cs"/>
            </a:endParaRPr>
          </a:p>
        </p:txBody>
      </p:sp>
      <p:sp>
        <p:nvSpPr>
          <p:cNvPr id="7" name="Platshållare för innehåll 2">
            <a:extLst>
              <a:ext uri="{FF2B5EF4-FFF2-40B4-BE49-F238E27FC236}">
                <a16:creationId xmlns:a16="http://schemas.microsoft.com/office/drawing/2014/main" id="{0367A5A7-D997-5313-7B09-D07FCA92C5EC}"/>
              </a:ext>
            </a:extLst>
          </p:cNvPr>
          <p:cNvSpPr txBox="1">
            <a:spLocks/>
          </p:cNvSpPr>
          <p:nvPr/>
        </p:nvSpPr>
        <p:spPr>
          <a:xfrm>
            <a:off x="6655730" y="2084305"/>
            <a:ext cx="5217173"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Kom i god tid före matchstart</a:t>
            </a: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Meddela ansvarig att du är på plats</a:t>
            </a: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Hälsa på sekretariat och ledare</a:t>
            </a: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Kontrollera målen så de är hela</a:t>
            </a:r>
            <a:r>
              <a:rPr kumimoji="0" lang="sv-SE" sz="2000" b="0" i="0" u="none" strike="noStrike" kern="1200" cap="none" spc="0" normalizeH="0" noProof="0">
                <a:ln>
                  <a:noFill/>
                </a:ln>
                <a:solidFill>
                  <a:prstClr val="white"/>
                </a:solidFill>
                <a:effectLst/>
                <a:uLnTx/>
                <a:uFillTx/>
                <a:latin typeface="Open Sans"/>
                <a:ea typeface="+mn-ea"/>
                <a:cs typeface="+mn-cs"/>
              </a:rPr>
              <a:t> (ifall bollen skulle smita mellan)</a:t>
            </a:r>
            <a:endParaRPr kumimoji="0" lang="sv-SE" sz="2000" b="0" i="0" u="none" strike="noStrike" kern="1200" cap="none" spc="0" normalizeH="0" baseline="0" noProof="0">
              <a:ln>
                <a:noFill/>
              </a:ln>
              <a:solidFill>
                <a:prstClr val="white"/>
              </a:solidFill>
              <a:effectLst/>
              <a:uLnTx/>
              <a:uFillTx/>
              <a:latin typeface="Open Sans"/>
              <a:ea typeface="+mn-ea"/>
              <a:cs typeface="+mn-cs"/>
            </a:endParaRPr>
          </a:p>
          <a:p>
            <a:pPr lvl="0">
              <a:spcBef>
                <a:spcPts val="600"/>
              </a:spcBef>
              <a:spcAft>
                <a:spcPts val="600"/>
              </a:spcAft>
              <a:defRPr/>
            </a:pPr>
            <a:r>
              <a:rPr lang="sv-SE" sz="2000">
                <a:solidFill>
                  <a:prstClr val="white"/>
                </a:solidFill>
                <a:latin typeface="Open Sans"/>
              </a:rPr>
              <a:t>För helplan: </a:t>
            </a:r>
          </a:p>
          <a:p>
            <a:pPr lvl="1">
              <a:spcBef>
                <a:spcPts val="600"/>
              </a:spcBef>
              <a:spcAft>
                <a:spcPts val="600"/>
              </a:spcAft>
              <a:defRPr/>
            </a:pPr>
            <a:r>
              <a:rPr lang="sv-SE" sz="1600">
                <a:solidFill>
                  <a:prstClr val="white"/>
                </a:solidFill>
                <a:latin typeface="Open Sans"/>
              </a:rPr>
              <a:t>#Schyssmatch-möte </a:t>
            </a:r>
            <a:br>
              <a:rPr lang="sv-SE" sz="1600">
                <a:solidFill>
                  <a:prstClr val="white"/>
                </a:solidFill>
                <a:latin typeface="Open Sans"/>
              </a:rPr>
            </a:br>
            <a:r>
              <a:rPr lang="sv-SE" sz="1600">
                <a:solidFill>
                  <a:prstClr val="white"/>
                </a:solidFill>
                <a:latin typeface="Open Sans"/>
              </a:rPr>
              <a:t>ca 10min innan matchstart</a:t>
            </a:r>
          </a:p>
          <a:p>
            <a:pPr lvl="1">
              <a:spcBef>
                <a:spcPts val="600"/>
              </a:spcBef>
              <a:spcAft>
                <a:spcPts val="600"/>
              </a:spcAft>
              <a:defRPr/>
            </a:pPr>
            <a:r>
              <a:rPr lang="sv-SE" sz="1600">
                <a:solidFill>
                  <a:prstClr val="white"/>
                </a:solidFill>
                <a:latin typeface="Open Sans"/>
              </a:rPr>
              <a:t>Bestäm om ni domare eller sekretariat tar utbildningstimeout</a:t>
            </a:r>
          </a:p>
          <a:p>
            <a:pPr lvl="0">
              <a:spcBef>
                <a:spcPts val="600"/>
              </a:spcBef>
              <a:spcAft>
                <a:spcPts val="600"/>
              </a:spcAft>
              <a:defRPr/>
            </a:pPr>
            <a:r>
              <a:rPr lang="sv-SE" sz="2000">
                <a:solidFill>
                  <a:prstClr val="white"/>
                </a:solidFill>
                <a:latin typeface="Open Sans"/>
              </a:rPr>
              <a:t>Lottning</a:t>
            </a:r>
            <a:endParaRPr kumimoji="0" lang="sv-SE" sz="2000" b="0" i="0" u="none" strike="noStrike" kern="1200" cap="none" spc="0" normalizeH="0" baseline="0" noProof="0">
              <a:ln>
                <a:noFill/>
              </a:ln>
              <a:solidFill>
                <a:prstClr val="white"/>
              </a:solidFill>
              <a:effectLst/>
              <a:uLnTx/>
              <a:uFillTx/>
              <a:latin typeface="Open Sans"/>
              <a:ea typeface="+mn-ea"/>
              <a:cs typeface="+mn-cs"/>
            </a:endParaRP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Under lottningen. Bestäm </a:t>
            </a:r>
            <a:r>
              <a:rPr lang="sv-SE" sz="2000">
                <a:solidFill>
                  <a:prstClr val="white"/>
                </a:solidFill>
                <a:latin typeface="Open Sans"/>
              </a:rPr>
              <a:t>match</a:t>
            </a:r>
            <a:r>
              <a:rPr kumimoji="0" lang="sv-SE" sz="2000" b="0" i="0" u="none" strike="noStrike" kern="1200" cap="none" spc="0" normalizeH="0" baseline="0" noProof="0">
                <a:ln>
                  <a:noFill/>
                </a:ln>
                <a:solidFill>
                  <a:prstClr val="white"/>
                </a:solidFill>
                <a:effectLst/>
                <a:uLnTx/>
                <a:uFillTx/>
                <a:latin typeface="Open Sans"/>
                <a:ea typeface="+mn-ea"/>
                <a:cs typeface="+mn-cs"/>
              </a:rPr>
              <a:t>boll tillsammans med lag</a:t>
            </a:r>
            <a:r>
              <a:rPr lang="sv-SE" sz="2000">
                <a:solidFill>
                  <a:prstClr val="white"/>
                </a:solidFill>
                <a:latin typeface="Open Sans"/>
              </a:rPr>
              <a:t>en</a:t>
            </a:r>
            <a:endParaRPr kumimoji="0" lang="sv-SE" sz="2000" b="0" i="0" u="none" strike="noStrike" kern="1200" cap="none" spc="0" normalizeH="0" baseline="0" noProof="0">
              <a:ln>
                <a:noFill/>
              </a:ln>
              <a:solidFill>
                <a:prstClr val="white"/>
              </a:solidFill>
              <a:effectLst/>
              <a:uLnTx/>
              <a:uFillTx/>
              <a:latin typeface="Open Sans"/>
              <a:ea typeface="+mn-ea"/>
              <a:cs typeface="+mn-cs"/>
            </a:endParaRP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endParaRPr kumimoji="0" lang="sv-SE" sz="2000" b="0" i="0" u="none" strike="noStrike" kern="1200" cap="none" spc="0" normalizeH="0" baseline="0" noProof="0">
              <a:ln>
                <a:noFill/>
              </a:ln>
              <a:solidFill>
                <a:prstClr val="white"/>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58C2E5A0-B597-CF06-C1AD-8D4C96DC4FF8}"/>
              </a:ext>
            </a:extLst>
          </p:cNvPr>
          <p:cNvSpPr/>
          <p:nvPr/>
        </p:nvSpPr>
        <p:spPr>
          <a:xfrm rot="20390397">
            <a:off x="3683426" y="1848671"/>
            <a:ext cx="3142014"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VIKTIGT!!!</a:t>
            </a:r>
          </a:p>
        </p:txBody>
      </p:sp>
    </p:spTree>
    <p:extLst>
      <p:ext uri="{BB962C8B-B14F-4D97-AF65-F5344CB8AC3E}">
        <p14:creationId xmlns:p14="http://schemas.microsoft.com/office/powerpoint/2010/main" val="212983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8"/>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FDDDA671-DEAE-78CF-80D0-CC36A344D000}"/>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CAAF1600-53F4-6F9D-EA4E-535F0D94A40A}"/>
              </a:ext>
            </a:extLst>
          </p:cNvPr>
          <p:cNvSpPr/>
          <p:nvPr/>
        </p:nvSpPr>
        <p:spPr>
          <a:xfrm>
            <a:off x="-2531333" y="0"/>
            <a:ext cx="8559636"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D9451A37-DFEF-8784-1234-000151E9360A}"/>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93D0EF01-1641-0D61-3F8D-06D1AA4D5537}"/>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ubrik 1">
            <a:extLst>
              <a:ext uri="{FF2B5EF4-FFF2-40B4-BE49-F238E27FC236}">
                <a16:creationId xmlns:a16="http://schemas.microsoft.com/office/drawing/2014/main" id="{95EC19C9-117F-ECB7-8024-83332BE90B3F}"/>
              </a:ext>
            </a:extLst>
          </p:cNvPr>
          <p:cNvSpPr txBox="1">
            <a:spLocks/>
          </p:cNvSpPr>
          <p:nvPr/>
        </p:nvSpPr>
        <p:spPr>
          <a:xfrm>
            <a:off x="152400" y="30019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rPr>
              <a:t>FÖRBEREDELSER</a:t>
            </a:r>
          </a:p>
        </p:txBody>
      </p:sp>
      <p:sp>
        <p:nvSpPr>
          <p:cNvPr id="6" name="Rubrik 1">
            <a:extLst>
              <a:ext uri="{FF2B5EF4-FFF2-40B4-BE49-F238E27FC236}">
                <a16:creationId xmlns:a16="http://schemas.microsoft.com/office/drawing/2014/main" id="{82A10B38-F22D-4683-1FCF-863B4C431FA9}"/>
              </a:ext>
            </a:extLst>
          </p:cNvPr>
          <p:cNvSpPr txBox="1">
            <a:spLocks/>
          </p:cNvSpPr>
          <p:nvPr/>
        </p:nvSpPr>
        <p:spPr>
          <a:xfrm>
            <a:off x="6655730" y="925448"/>
            <a:ext cx="5217172"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#SCHYSSTMATCH-MÖTE</a:t>
            </a:r>
          </a:p>
        </p:txBody>
      </p:sp>
      <p:sp>
        <p:nvSpPr>
          <p:cNvPr id="7" name="Platshållare för innehåll 2">
            <a:extLst>
              <a:ext uri="{FF2B5EF4-FFF2-40B4-BE49-F238E27FC236}">
                <a16:creationId xmlns:a16="http://schemas.microsoft.com/office/drawing/2014/main" id="{8AA03160-438E-B5E2-BEC0-9C421BAFC179}"/>
              </a:ext>
            </a:extLst>
          </p:cNvPr>
          <p:cNvSpPr txBox="1">
            <a:spLocks/>
          </p:cNvSpPr>
          <p:nvPr/>
        </p:nvSpPr>
        <p:spPr>
          <a:xfrm>
            <a:off x="6655730" y="2084305"/>
            <a:ext cx="5217173"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white"/>
                </a:solidFill>
                <a:effectLst/>
                <a:uLnTx/>
                <a:uFillTx/>
                <a:latin typeface="Open Sans"/>
                <a:ea typeface="+mn-ea"/>
                <a:cs typeface="+mn-cs"/>
              </a:rPr>
              <a:t>Innan matchen börjar genomförs ett </a:t>
            </a: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schysstmatch-</a:t>
            </a:r>
            <a:r>
              <a:rPr kumimoji="0" lang="en-US" sz="2000" b="1" i="0" u="none" strike="noStrike" kern="1200" cap="none" spc="0" normalizeH="0" baseline="0" noProof="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möte</a:t>
            </a:r>
            <a:r>
              <a:rPr kumimoji="0" lang="en-US" sz="20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sv-SE" sz="2000" b="1" i="0" u="none" strike="noStrike" kern="1200" cap="none" spc="0" normalizeH="0" baseline="0" noProof="0">
              <a:ln>
                <a:noFill/>
              </a:ln>
              <a:solidFill>
                <a:prstClr val="white"/>
              </a:solidFill>
              <a:effectLst/>
              <a:uLnTx/>
              <a:uFillTx/>
              <a:latin typeface="Open Sans"/>
              <a:ea typeface="+mn-ea"/>
              <a:cs typeface="+mn-cs"/>
            </a:endParaRPr>
          </a:p>
          <a:p>
            <a:r>
              <a:rPr lang="en-US" sz="2100" err="1">
                <a:solidFill>
                  <a:prstClr val="white"/>
                </a:solidFill>
                <a:latin typeface="Open Sans"/>
              </a:rPr>
              <a:t>Ungdomsserier</a:t>
            </a:r>
            <a:endParaRPr lang="en-US" sz="2100">
              <a:solidFill>
                <a:prstClr val="white"/>
              </a:solidFill>
              <a:latin typeface="Open Sans"/>
            </a:endParaRPr>
          </a:p>
          <a:p>
            <a:r>
              <a:rPr lang="en-US" sz="2100">
                <a:solidFill>
                  <a:prstClr val="white"/>
                </a:solidFill>
                <a:latin typeface="Open Sans"/>
              </a:rPr>
              <a:t>Vid </a:t>
            </a:r>
            <a:r>
              <a:rPr lang="en-US" sz="2100" err="1">
                <a:solidFill>
                  <a:prstClr val="white"/>
                </a:solidFill>
                <a:latin typeface="Open Sans"/>
              </a:rPr>
              <a:t>sekretariatsbordet</a:t>
            </a:r>
            <a:endParaRPr lang="en-US" sz="2100">
              <a:solidFill>
                <a:prstClr val="white"/>
              </a:solidFill>
              <a:latin typeface="Open Sans"/>
            </a:endParaRPr>
          </a:p>
          <a:p>
            <a:r>
              <a:rPr lang="en-US" sz="2100">
                <a:solidFill>
                  <a:prstClr val="white"/>
                </a:solidFill>
                <a:latin typeface="Open Sans"/>
              </a:rPr>
              <a:t>10min </a:t>
            </a:r>
            <a:r>
              <a:rPr lang="en-US" sz="2100" err="1">
                <a:solidFill>
                  <a:prstClr val="white"/>
                </a:solidFill>
                <a:latin typeface="Open Sans"/>
              </a:rPr>
              <a:t>innan</a:t>
            </a:r>
            <a:r>
              <a:rPr lang="en-US" sz="2100">
                <a:solidFill>
                  <a:prstClr val="white"/>
                </a:solidFill>
                <a:latin typeface="Open Sans"/>
              </a:rPr>
              <a:t> </a:t>
            </a:r>
            <a:r>
              <a:rPr lang="en-US" sz="2100" err="1">
                <a:solidFill>
                  <a:prstClr val="white"/>
                </a:solidFill>
                <a:latin typeface="Open Sans"/>
              </a:rPr>
              <a:t>matchstart</a:t>
            </a:r>
            <a:endParaRPr lang="en-US" sz="2100">
              <a:solidFill>
                <a:prstClr val="white"/>
              </a:solidFill>
              <a:latin typeface="Open Sans"/>
            </a:endParaRPr>
          </a:p>
          <a:p>
            <a:r>
              <a:rPr lang="en-US" sz="2100" err="1">
                <a:solidFill>
                  <a:prstClr val="white"/>
                </a:solidFill>
                <a:latin typeface="Open Sans"/>
              </a:rPr>
              <a:t>Lottning</a:t>
            </a:r>
            <a:r>
              <a:rPr lang="en-US" sz="2100">
                <a:solidFill>
                  <a:prstClr val="white"/>
                </a:solidFill>
                <a:latin typeface="Open Sans"/>
              </a:rPr>
              <a:t> </a:t>
            </a:r>
            <a:r>
              <a:rPr lang="en-US" sz="2100" err="1">
                <a:solidFill>
                  <a:prstClr val="white"/>
                </a:solidFill>
                <a:latin typeface="Open Sans"/>
              </a:rPr>
              <a:t>sker</a:t>
            </a:r>
            <a:r>
              <a:rPr lang="en-US" sz="2100">
                <a:solidFill>
                  <a:prstClr val="white"/>
                </a:solidFill>
                <a:latin typeface="Open Sans"/>
              </a:rPr>
              <a:t> </a:t>
            </a:r>
            <a:r>
              <a:rPr lang="en-US" sz="2100" err="1">
                <a:solidFill>
                  <a:prstClr val="white"/>
                </a:solidFill>
                <a:latin typeface="Open Sans"/>
              </a:rPr>
              <a:t>efter</a:t>
            </a:r>
            <a:endParaRPr lang="en-US" sz="2100">
              <a:solidFill>
                <a:prstClr val="white"/>
              </a:solidFill>
              <a:latin typeface="Open Sans"/>
            </a:endParaRPr>
          </a:p>
          <a:p>
            <a:endParaRPr lang="en-US" sz="2100">
              <a:solidFill>
                <a:prstClr val="white"/>
              </a:solidFill>
              <a:latin typeface="Open San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Deltagare vid mötet.</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 Matchvärd</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 Domare</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 Funktionärer (tidtagare och sekreterare)</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 Minst 1st ledare från respektive lag</a:t>
            </a:r>
          </a:p>
        </p:txBody>
      </p:sp>
    </p:spTree>
    <p:extLst>
      <p:ext uri="{BB962C8B-B14F-4D97-AF65-F5344CB8AC3E}">
        <p14:creationId xmlns:p14="http://schemas.microsoft.com/office/powerpoint/2010/main" val="82519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4A0D36F7-F1CF-38E1-C629-D3F07ED3EF65}"/>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F6FFE709-6B9F-77CD-D417-F43880C1B2E1}"/>
              </a:ext>
            </a:extLst>
          </p:cNvPr>
          <p:cNvSpPr/>
          <p:nvPr/>
        </p:nvSpPr>
        <p:spPr>
          <a:xfrm>
            <a:off x="-2531333" y="0"/>
            <a:ext cx="8559636"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7F736DE5-9359-E153-36AC-705DDD9BC884}"/>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3CA154C9-7152-87CD-B44D-84E7BE0DBB4C}"/>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ubrik 1">
            <a:extLst>
              <a:ext uri="{FF2B5EF4-FFF2-40B4-BE49-F238E27FC236}">
                <a16:creationId xmlns:a16="http://schemas.microsoft.com/office/drawing/2014/main" id="{8362CDCC-A87D-975D-503C-15C817F0912D}"/>
              </a:ext>
            </a:extLst>
          </p:cNvPr>
          <p:cNvSpPr txBox="1">
            <a:spLocks/>
          </p:cNvSpPr>
          <p:nvPr/>
        </p:nvSpPr>
        <p:spPr>
          <a:xfrm>
            <a:off x="152400" y="30019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rPr>
              <a:t>FÖRBEREDELSER</a:t>
            </a:r>
          </a:p>
        </p:txBody>
      </p:sp>
      <p:sp>
        <p:nvSpPr>
          <p:cNvPr id="6" name="Rubrik 1">
            <a:extLst>
              <a:ext uri="{FF2B5EF4-FFF2-40B4-BE49-F238E27FC236}">
                <a16:creationId xmlns:a16="http://schemas.microsoft.com/office/drawing/2014/main" id="{1CD0814C-D67F-C66F-1793-BE9315CA4EC8}"/>
              </a:ext>
            </a:extLst>
          </p:cNvPr>
          <p:cNvSpPr txBox="1">
            <a:spLocks/>
          </p:cNvSpPr>
          <p:nvPr/>
        </p:nvSpPr>
        <p:spPr>
          <a:xfrm>
            <a:off x="6655730" y="925448"/>
            <a:ext cx="5217172"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LOTTNING</a:t>
            </a:r>
          </a:p>
        </p:txBody>
      </p:sp>
      <p:sp>
        <p:nvSpPr>
          <p:cNvPr id="7" name="Platshållare för innehåll 2">
            <a:extLst>
              <a:ext uri="{FF2B5EF4-FFF2-40B4-BE49-F238E27FC236}">
                <a16:creationId xmlns:a16="http://schemas.microsoft.com/office/drawing/2014/main" id="{EE3BE21A-F983-4E47-67DC-DA78346042D6}"/>
              </a:ext>
            </a:extLst>
          </p:cNvPr>
          <p:cNvSpPr txBox="1">
            <a:spLocks/>
          </p:cNvSpPr>
          <p:nvPr/>
        </p:nvSpPr>
        <p:spPr>
          <a:xfrm>
            <a:off x="6655730" y="2084305"/>
            <a:ext cx="521717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1" i="0" u="none" strike="noStrike" kern="1200" cap="none" spc="0" normalizeH="0" baseline="0" noProof="0">
                <a:ln>
                  <a:noFill/>
                </a:ln>
                <a:solidFill>
                  <a:prstClr val="white"/>
                </a:solidFill>
                <a:effectLst/>
                <a:uLnTx/>
                <a:uFillTx/>
                <a:latin typeface="Open Sans"/>
                <a:ea typeface="+mn-ea"/>
                <a:cs typeface="+mn-cs"/>
              </a:rPr>
              <a:t>När #schysstmatch-mötet är färdigt genomförs en lottning mellan lagen: </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Kom överens med båda lagen vilka två matchbollar som ska användas. </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Om lagen inte kan komma överens avgör matchledaren vilka bollar matchen ska spelas med – </a:t>
            </a:r>
            <a:r>
              <a:rPr kumimoji="0" lang="sv-SE" sz="2000" b="1" i="0" u="sng" strike="noStrike" kern="1200" cap="none" spc="0" normalizeH="0" baseline="0" noProof="0">
                <a:ln>
                  <a:noFill/>
                </a:ln>
                <a:solidFill>
                  <a:prstClr val="white"/>
                </a:solidFill>
                <a:effectLst/>
                <a:uLnTx/>
                <a:uFillTx/>
                <a:latin typeface="Open Sans"/>
                <a:ea typeface="+mn-ea"/>
                <a:cs typeface="+mn-cs"/>
              </a:rPr>
              <a:t>INTE</a:t>
            </a:r>
            <a:r>
              <a:rPr kumimoji="0" lang="sv-SE" sz="2000" b="0" i="0" u="none" strike="noStrike" kern="1200" cap="none" spc="0" normalizeH="0" baseline="0" noProof="0">
                <a:ln>
                  <a:noFill/>
                </a:ln>
                <a:solidFill>
                  <a:prstClr val="white"/>
                </a:solidFill>
                <a:effectLst/>
                <a:uLnTx/>
                <a:uFillTx/>
                <a:latin typeface="Open Sans"/>
                <a:ea typeface="+mn-ea"/>
                <a:cs typeface="+mn-cs"/>
              </a:rPr>
              <a:t> hemmalaget.</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Vinnare av lottning väljer antingen att börja med bollen (avkast) eller välja sida.</a:t>
            </a:r>
          </a:p>
        </p:txBody>
      </p:sp>
    </p:spTree>
    <p:extLst>
      <p:ext uri="{BB962C8B-B14F-4D97-AF65-F5344CB8AC3E}">
        <p14:creationId xmlns:p14="http://schemas.microsoft.com/office/powerpoint/2010/main" val="58628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EEF9CE94-B3CB-C491-D759-262DF5DD19AA}"/>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E52D2657-60AD-40C2-BA2C-267851CFF382}"/>
              </a:ext>
            </a:extLst>
          </p:cNvPr>
          <p:cNvSpPr/>
          <p:nvPr/>
        </p:nvSpPr>
        <p:spPr>
          <a:xfrm>
            <a:off x="-2531333" y="0"/>
            <a:ext cx="8559636"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908F5E06-A87C-0E46-40B5-3D5441B58B3F}"/>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28DDA7CB-05E3-3EFC-DBAF-404D64D74A5D}"/>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ubrik 1">
            <a:extLst>
              <a:ext uri="{FF2B5EF4-FFF2-40B4-BE49-F238E27FC236}">
                <a16:creationId xmlns:a16="http://schemas.microsoft.com/office/drawing/2014/main" id="{473C7359-69C0-7FB7-5A29-DA0A81C5A8EF}"/>
              </a:ext>
            </a:extLst>
          </p:cNvPr>
          <p:cNvSpPr txBox="1">
            <a:spLocks/>
          </p:cNvSpPr>
          <p:nvPr/>
        </p:nvSpPr>
        <p:spPr>
          <a:xfrm>
            <a:off x="152400" y="30019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rPr>
              <a:t>FÖRBEREDELSER</a:t>
            </a:r>
          </a:p>
        </p:txBody>
      </p:sp>
      <p:sp>
        <p:nvSpPr>
          <p:cNvPr id="6" name="Rubrik 1">
            <a:extLst>
              <a:ext uri="{FF2B5EF4-FFF2-40B4-BE49-F238E27FC236}">
                <a16:creationId xmlns:a16="http://schemas.microsoft.com/office/drawing/2014/main" id="{CE3EFEC2-A7E2-D9DB-5A1E-66A795CF31DC}"/>
              </a:ext>
            </a:extLst>
          </p:cNvPr>
          <p:cNvSpPr txBox="1">
            <a:spLocks/>
          </p:cNvSpPr>
          <p:nvPr/>
        </p:nvSpPr>
        <p:spPr>
          <a:xfrm>
            <a:off x="6655730" y="925448"/>
            <a:ext cx="5217172"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EFTER MATCH</a:t>
            </a:r>
            <a:endParaRPr kumimoji="0" lang="sv-SE" sz="3600" b="0" i="0" u="none" strike="noStrike" kern="1200" cap="none" spc="0" normalizeH="0" baseline="0" noProof="0">
              <a:ln>
                <a:noFill/>
              </a:ln>
              <a:solidFill>
                <a:prstClr val="white"/>
              </a:solidFill>
              <a:effectLst/>
              <a:uLnTx/>
              <a:uFillTx/>
              <a:latin typeface="Aptos Display" panose="02110004020202020204"/>
              <a:ea typeface="+mj-ea"/>
              <a:cs typeface="+mj-cs"/>
            </a:endParaRPr>
          </a:p>
        </p:txBody>
      </p:sp>
      <p:sp>
        <p:nvSpPr>
          <p:cNvPr id="7" name="Platshållare för innehåll 2">
            <a:extLst>
              <a:ext uri="{FF2B5EF4-FFF2-40B4-BE49-F238E27FC236}">
                <a16:creationId xmlns:a16="http://schemas.microsoft.com/office/drawing/2014/main" id="{E5854B26-37AA-D20C-50B5-FFB83C37B0A2}"/>
              </a:ext>
            </a:extLst>
          </p:cNvPr>
          <p:cNvSpPr txBox="1">
            <a:spLocks/>
          </p:cNvSpPr>
          <p:nvPr/>
        </p:nvSpPr>
        <p:spPr>
          <a:xfrm>
            <a:off x="6655730" y="2084305"/>
            <a:ext cx="521717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Stå kvar medan spelarna tackar </a:t>
            </a: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Tacka sekretariat och ledare efter matchen</a:t>
            </a: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Lämna domarkvitto om så krävs, eller se till att allt är rätt i Cleverservice</a:t>
            </a:r>
          </a:p>
          <a:p>
            <a:pPr marL="228600" marR="0" lvl="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Avsluta med diskussion med kollegan om vad som varit bra och vad ni kan göra bättre nästa gång </a:t>
            </a:r>
          </a:p>
        </p:txBody>
      </p:sp>
    </p:spTree>
    <p:extLst>
      <p:ext uri="{BB962C8B-B14F-4D97-AF65-F5344CB8AC3E}">
        <p14:creationId xmlns:p14="http://schemas.microsoft.com/office/powerpoint/2010/main" val="119026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408E"/>
        </a:solidFill>
        <a:effectLst/>
      </p:bgPr>
    </p:bg>
    <p:spTree>
      <p:nvGrpSpPr>
        <p:cNvPr id="1" name="">
          <a:extLst>
            <a:ext uri="{FF2B5EF4-FFF2-40B4-BE49-F238E27FC236}">
              <a16:creationId xmlns:a16="http://schemas.microsoft.com/office/drawing/2014/main" id="{FB20575B-A07E-65DE-57A1-7CCD460D88FE}"/>
            </a:ext>
          </a:extLst>
        </p:cNvPr>
        <p:cNvGrpSpPr/>
        <p:nvPr/>
      </p:nvGrpSpPr>
      <p:grpSpPr>
        <a:xfrm>
          <a:off x="0" y="0"/>
          <a:ext cx="0" cy="0"/>
          <a:chOff x="0" y="0"/>
          <a:chExt cx="0" cy="0"/>
        </a:xfrm>
      </p:grpSpPr>
      <p:sp>
        <p:nvSpPr>
          <p:cNvPr id="17" name="Sexhörning 16">
            <a:extLst>
              <a:ext uri="{FF2B5EF4-FFF2-40B4-BE49-F238E27FC236}">
                <a16:creationId xmlns:a16="http://schemas.microsoft.com/office/drawing/2014/main" id="{87271852-B3FC-AD0D-0B1B-D4316D8C4708}"/>
              </a:ext>
            </a:extLst>
          </p:cNvPr>
          <p:cNvSpPr/>
          <p:nvPr/>
        </p:nvSpPr>
        <p:spPr>
          <a:xfrm>
            <a:off x="-2531333" y="0"/>
            <a:ext cx="8559636" cy="68580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sng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latshållare för innehåll 2">
            <a:extLst>
              <a:ext uri="{FF2B5EF4-FFF2-40B4-BE49-F238E27FC236}">
                <a16:creationId xmlns:a16="http://schemas.microsoft.com/office/drawing/2014/main" id="{EA678050-C5D1-7A72-B8B1-E66537580744}"/>
              </a:ext>
            </a:extLst>
          </p:cNvPr>
          <p:cNvSpPr txBox="1">
            <a:spLocks/>
          </p:cNvSpPr>
          <p:nvPr/>
        </p:nvSpPr>
        <p:spPr>
          <a:xfrm>
            <a:off x="645659" y="1747592"/>
            <a:ext cx="38349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ubrik 1">
            <a:extLst>
              <a:ext uri="{FF2B5EF4-FFF2-40B4-BE49-F238E27FC236}">
                <a16:creationId xmlns:a16="http://schemas.microsoft.com/office/drawing/2014/main" id="{50F8CD68-8172-F72B-92AD-A2977B8568A5}"/>
              </a:ext>
            </a:extLst>
          </p:cNvPr>
          <p:cNvSpPr txBox="1">
            <a:spLocks/>
          </p:cNvSpPr>
          <p:nvPr/>
        </p:nvSpPr>
        <p:spPr>
          <a:xfrm>
            <a:off x="0" y="28495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ubrik 1">
            <a:extLst>
              <a:ext uri="{FF2B5EF4-FFF2-40B4-BE49-F238E27FC236}">
                <a16:creationId xmlns:a16="http://schemas.microsoft.com/office/drawing/2014/main" id="{5F56EB17-CBAB-B7F4-8D6C-302CA29C5621}"/>
              </a:ext>
            </a:extLst>
          </p:cNvPr>
          <p:cNvSpPr txBox="1">
            <a:spLocks/>
          </p:cNvSpPr>
          <p:nvPr/>
        </p:nvSpPr>
        <p:spPr>
          <a:xfrm>
            <a:off x="152400" y="3001971"/>
            <a:ext cx="5069206"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sv-SE" sz="3200" b="1">
                <a:solidFill>
                  <a:srgbClr val="20408E"/>
                </a:solidFill>
                <a:latin typeface="Open Sans" panose="020B0606030504020204" pitchFamily="34" charset="0"/>
                <a:ea typeface="Open Sans" panose="020B0606030504020204" pitchFamily="34" charset="0"/>
                <a:cs typeface="Open Sans" panose="020B0606030504020204" pitchFamily="34" charset="0"/>
              </a:rPr>
              <a:t>MATCHLEDARE</a:t>
            </a:r>
            <a:endParaRPr kumimoji="0" lang="sv-SE" sz="3200" b="1" i="0" u="none" strike="noStrike" kern="1200" cap="none" spc="0" normalizeH="0" baseline="0" noProof="0">
              <a:ln>
                <a:noFill/>
              </a:ln>
              <a:solidFill>
                <a:srgbClr val="20408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ubrik 1">
            <a:extLst>
              <a:ext uri="{FF2B5EF4-FFF2-40B4-BE49-F238E27FC236}">
                <a16:creationId xmlns:a16="http://schemas.microsoft.com/office/drawing/2014/main" id="{29B4261F-9739-6DCC-0251-70E274B3A1BC}"/>
              </a:ext>
            </a:extLst>
          </p:cNvPr>
          <p:cNvSpPr txBox="1">
            <a:spLocks/>
          </p:cNvSpPr>
          <p:nvPr/>
        </p:nvSpPr>
        <p:spPr>
          <a:xfrm>
            <a:off x="6655730" y="925448"/>
            <a:ext cx="5217172" cy="115885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LEDARSKAP</a:t>
            </a:r>
            <a:endParaRPr kumimoji="0" lang="sv-SE" b="0" i="0" u="none" strike="noStrike" kern="1200" cap="none" spc="0" normalizeH="0" baseline="0" noProof="0">
              <a:ln>
                <a:noFill/>
              </a:ln>
              <a:solidFill>
                <a:prstClr val="white"/>
              </a:solidFill>
              <a:effectLst/>
              <a:uLnTx/>
              <a:uFillTx/>
              <a:latin typeface="Aptos Display" panose="02110004020202020204"/>
              <a:ea typeface="+mj-ea"/>
              <a:cs typeface="+mj-cs"/>
            </a:endParaRPr>
          </a:p>
        </p:txBody>
      </p:sp>
      <p:sp>
        <p:nvSpPr>
          <p:cNvPr id="7" name="Platshållare för innehåll 2">
            <a:extLst>
              <a:ext uri="{FF2B5EF4-FFF2-40B4-BE49-F238E27FC236}">
                <a16:creationId xmlns:a16="http://schemas.microsoft.com/office/drawing/2014/main" id="{D96A60B7-C23C-265A-E7E8-D963E941B318}"/>
              </a:ext>
            </a:extLst>
          </p:cNvPr>
          <p:cNvSpPr txBox="1">
            <a:spLocks/>
          </p:cNvSpPr>
          <p:nvPr/>
        </p:nvSpPr>
        <p:spPr>
          <a:xfrm>
            <a:off x="6655730" y="2084305"/>
            <a:ext cx="521717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En match är ett förlängt lärande och ett utbildningstillfälle för spelarna. </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Viktigt att du som matchledare vågar: </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Blåsa i visselpipan när spelare gör regelfel</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Förklarar dina domslut</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sv-SE" sz="2000" b="0" i="0" u="none" strike="noStrike" kern="1200" cap="none" spc="0" normalizeH="0" baseline="0" noProof="0">
                <a:ln>
                  <a:noFill/>
                </a:ln>
                <a:solidFill>
                  <a:prstClr val="white"/>
                </a:solidFill>
                <a:effectLst/>
                <a:uLnTx/>
                <a:uFillTx/>
                <a:latin typeface="Open Sans"/>
                <a:ea typeface="+mn-ea"/>
                <a:cs typeface="+mn-cs"/>
              </a:rPr>
              <a:t>Hjälpa spelare att förstå hur dem gör rätt nästa gång</a:t>
            </a:r>
          </a:p>
        </p:txBody>
      </p:sp>
    </p:spTree>
    <p:extLst>
      <p:ext uri="{BB962C8B-B14F-4D97-AF65-F5344CB8AC3E}">
        <p14:creationId xmlns:p14="http://schemas.microsoft.com/office/powerpoint/2010/main" val="394603015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HFV Tema">
  <a:themeElements>
    <a:clrScheme name="Anpassat 2">
      <a:dk1>
        <a:srgbClr val="FFFFFF"/>
      </a:dk1>
      <a:lt1>
        <a:sysClr val="window" lastClr="FFFFFF"/>
      </a:lt1>
      <a:dk2>
        <a:srgbClr val="44546A"/>
      </a:dk2>
      <a:lt2>
        <a:srgbClr val="E7E6E6"/>
      </a:lt2>
      <a:accent1>
        <a:srgbClr val="004B73"/>
      </a:accent1>
      <a:accent2>
        <a:srgbClr val="FBB900"/>
      </a:accent2>
      <a:accent3>
        <a:srgbClr val="BD3C4B"/>
      </a:accent3>
      <a:accent4>
        <a:srgbClr val="006544"/>
      </a:accent4>
      <a:accent5>
        <a:srgbClr val="78A8BC"/>
      </a:accent5>
      <a:accent6>
        <a:srgbClr val="70AD47"/>
      </a:accent6>
      <a:hlink>
        <a:srgbClr val="0563C1"/>
      </a:hlink>
      <a:folHlink>
        <a:srgbClr val="954F72"/>
      </a:folHlink>
    </a:clrScheme>
    <a:fontScheme name="Anpassat 2">
      <a:majorFont>
        <a:latin typeface="Verdana Pro Black"/>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FV Mall PowerPoint" id="{F1EE1A18-FFA2-4FBA-9E7A-4BADF8E5015A}" vid="{B4622C9F-6659-4E83-92D0-2F063D7CF3E1}"/>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1BDA8C43A1DB429DB34750755B23AA" ma:contentTypeVersion="19" ma:contentTypeDescription="Create a new document." ma:contentTypeScope="" ma:versionID="5ad019875e7145d3009f511f3db6ad66">
  <xsd:schema xmlns:xsd="http://www.w3.org/2001/XMLSchema" xmlns:xs="http://www.w3.org/2001/XMLSchema" xmlns:p="http://schemas.microsoft.com/office/2006/metadata/properties" xmlns:ns2="aeec1cfd-ee20-4fab-9935-8252f9403901" xmlns:ns3="820950aa-98b0-49aa-af9b-e3853c1f17f1" targetNamespace="http://schemas.microsoft.com/office/2006/metadata/properties" ma:root="true" ma:fieldsID="c9b18c75ea1afdc38af039c62b3b50e6" ns2:_="" ns3:_="">
    <xsd:import namespace="aeec1cfd-ee20-4fab-9935-8252f9403901"/>
    <xsd:import namespace="820950aa-98b0-49aa-af9b-e3853c1f17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c1cfd-ee20-4fab-9935-8252f9403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629f7f-fa84-4484-99e4-5612385231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950aa-98b0-49aa-af9b-e3853c1f17f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175d8b-f89d-4869-bcbc-297eb22b6972}" ma:internalName="TaxCatchAll" ma:showField="CatchAllData" ma:web="820950aa-98b0-49aa-af9b-e3853c1f17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20950aa-98b0-49aa-af9b-e3853c1f17f1" xsi:nil="true"/>
    <lcf76f155ced4ddcb4097134ff3c332f xmlns="aeec1cfd-ee20-4fab-9935-8252f94039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B643FB-FC48-4A2D-9A7E-633E76784D3A}">
  <ds:schemaRefs>
    <ds:schemaRef ds:uri="http://schemas.microsoft.com/sharepoint/v3/contenttype/forms"/>
  </ds:schemaRefs>
</ds:datastoreItem>
</file>

<file path=customXml/itemProps2.xml><?xml version="1.0" encoding="utf-8"?>
<ds:datastoreItem xmlns:ds="http://schemas.openxmlformats.org/officeDocument/2006/customXml" ds:itemID="{A0E1A552-1A9F-48E1-AD00-A0FCD3DD2FB6}">
  <ds:schemaRefs>
    <ds:schemaRef ds:uri="820950aa-98b0-49aa-af9b-e3853c1f17f1"/>
    <ds:schemaRef ds:uri="aeec1cfd-ee20-4fab-9935-8252f94039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56BD9D-1878-4B08-9917-705AAD17D218}">
  <ds:schemaRefs>
    <ds:schemaRef ds:uri="6ea4a7c8-77a9-4985-b373-1357e21cfee9"/>
    <ds:schemaRef ds:uri="820950aa-98b0-49aa-af9b-e3853c1f17f1"/>
    <ds:schemaRef ds:uri="a53d22ef-703d-4ccc-988d-158b1322a59c"/>
    <ds:schemaRef ds:uri="aeec1cfd-ee20-4fab-9935-8252f94039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c601671f-a5ee-4437-9f22-8d11deefbc8f}" enabled="1" method="Privileged" siteId="{9f29da19-c187-43fa-a979-3511955832e7}" contentBits="0" removed="0"/>
</clbl:labelList>
</file>

<file path=docProps/app.xml><?xml version="1.0" encoding="utf-8"?>
<Properties xmlns="http://schemas.openxmlformats.org/officeDocument/2006/extended-properties" xmlns:vt="http://schemas.openxmlformats.org/officeDocument/2006/docPropsVTypes">
  <TotalTime>3</TotalTime>
  <Words>2922</Words>
  <Application>Microsoft Office PowerPoint</Application>
  <PresentationFormat>Widescreen</PresentationFormat>
  <Paragraphs>378</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Aptos</vt:lpstr>
      <vt:lpstr>Aptos Display</vt:lpstr>
      <vt:lpstr>Arial</vt:lpstr>
      <vt:lpstr>Calibri</vt:lpstr>
      <vt:lpstr>Helvetica</vt:lpstr>
      <vt:lpstr>Open Sans</vt:lpstr>
      <vt:lpstr>Verdana</vt:lpstr>
      <vt:lpstr>Verdana Pro Black</vt:lpstr>
      <vt:lpstr>Office-tema</vt:lpstr>
      <vt:lpstr>1_Office-tema</vt:lpstr>
      <vt:lpstr>HFV Tema</vt:lpstr>
      <vt:lpstr>DOMARUTBILDNING 1</vt:lpstr>
      <vt:lpstr>Domare stöttar varandra</vt:lpstr>
      <vt:lpstr>Vad är en bra domare?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Alexander Johnsson</dc:creator>
  <cp:lastModifiedBy>Pontus Ljung Milton</cp:lastModifiedBy>
  <cp:revision>6</cp:revision>
  <dcterms:created xsi:type="dcterms:W3CDTF">2025-08-02T16:06:46Z</dcterms:created>
  <dcterms:modified xsi:type="dcterms:W3CDTF">2025-11-23T14:15:00Z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0x010100A81BDA8C43A1DB429DB34750755B23AA</vt:lpwstr>
  </property>
  <property fmtid="{D5CDD505-2E9C-101B-9397-08002B2CF9AE}" pid="3" name="MediaServiceImageTags">
    <vt:lpwstr/>
  </property>
</Properties>
</file>