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9" r:id="rId4"/>
    <p:sldId id="257" r:id="rId5"/>
    <p:sldId id="258" r:id="rId6"/>
    <p:sldId id="259" r:id="rId7"/>
    <p:sldId id="263" r:id="rId8"/>
    <p:sldId id="265" r:id="rId9"/>
    <p:sldId id="266" r:id="rId10"/>
    <p:sldId id="267" r:id="rId11"/>
    <p:sldId id="264" r:id="rId12"/>
    <p:sldId id="262" r:id="rId13"/>
    <p:sldId id="261"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D1A96E-9CF4-394A-842E-549C86CB1C18}" v="15" dt="2022-09-21T12:58:49.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6"/>
  </p:normalViewPr>
  <p:slideViewPr>
    <p:cSldViewPr snapToGrid="0" snapToObjects="1">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400241-904E-974C-CA4E-93AF82690FD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A87FDE0E-1A5A-052D-6114-FB28C706E2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430BF4D-3E69-9117-1B75-1E1100F24C30}"/>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BC1AE5B2-F567-9D18-0053-7FA6F1F920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FEBCDA0-4C7C-EE09-9ADF-95204C030EA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423053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312159-AFCF-C4F4-F40B-E015D1630C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26DCB69-F5DC-DEE2-DC51-09E584102F4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75C4E3-8384-2725-799A-7AC14764FACE}"/>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90124F36-6461-3BDE-FA19-FC75512426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8150B5F-3DED-99E2-BB91-E6D8278AA844}"/>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72868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7378EF88-AF9D-0A21-473F-8A16835ACFE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85AFF85-0319-1F21-9D1A-44FF3521832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1C547E5-B574-63AB-34B5-D6D9901DFC4C}"/>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585C93E0-AA4F-AAD7-EA8F-3F49BFBB4B1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8FB46DE-F33A-BD8A-DAFD-DA0CC30A6756}"/>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54472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35AA87-CAF8-967C-F4B1-7924C6F9B41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64C97B9-E66F-6398-B925-C45E414F737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7E9FB2-6F2E-AA11-82CD-947CABD225C9}"/>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97284AF6-685F-4EA6-49CE-11791EE6194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5A7DF24-8074-78AC-16BC-EBAD5FCBDFF5}"/>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815234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222AAF-9CA1-3059-CBC6-9E76B7E7C5F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49F1D66-D37A-EEFA-85A4-E85936CA2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B33EB9D-511B-AEFD-FEB9-3617AC8EE281}"/>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FE6B3995-3714-F268-CD75-64FAC9798BE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9308D3C-1590-8F85-F39B-0D2F2B83F2E2}"/>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241647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CD4898-9648-1701-3014-84925222E70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71FF84-66CD-6659-E5D9-772940A258C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462671F-2BC5-CBE8-33F5-5EF9A1BA80B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C6D1AF1-981C-390D-5DE3-19CC71D4CCF8}"/>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6" name="Platshållare för sidfot 5">
            <a:extLst>
              <a:ext uri="{FF2B5EF4-FFF2-40B4-BE49-F238E27FC236}">
                <a16:creationId xmlns:a16="http://schemas.microsoft.com/office/drawing/2014/main" id="{A40D3D82-D1FC-23C3-2E1D-CAEE6C07F9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09B2BF7-E443-8E1B-A0D6-B2E7688E813B}"/>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37539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3AF9F8-3D51-B7FE-A82D-F39C35C1B7A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DC77EBB-9736-6B7A-098C-D180ADAC5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307D448-1C3F-B107-77E1-FFBDB3AD0FC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C7F1D73-14FD-8E6B-4269-659598C69F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B42147E-A846-97B2-16EA-D7A2796B465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4CA713E-4B8B-86B7-E498-1F6D2F2F3CFD}"/>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8" name="Platshållare för sidfot 7">
            <a:extLst>
              <a:ext uri="{FF2B5EF4-FFF2-40B4-BE49-F238E27FC236}">
                <a16:creationId xmlns:a16="http://schemas.microsoft.com/office/drawing/2014/main" id="{4C7A9F81-9348-919D-4E44-97B3514847E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CC45670-E6B8-55B4-104B-1B5C6F3D71D8}"/>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3885425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243747-6DCA-68DC-013A-11D61F01E1F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2832EB2-B0EA-B972-401F-4E113EBFA867}"/>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4" name="Platshållare för sidfot 3">
            <a:extLst>
              <a:ext uri="{FF2B5EF4-FFF2-40B4-BE49-F238E27FC236}">
                <a16:creationId xmlns:a16="http://schemas.microsoft.com/office/drawing/2014/main" id="{E43741E3-6821-5697-7457-868CAA5B2BB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AA1D18A-1D96-98A9-FAE1-0CE16A90E58B}"/>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408733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92EAD9F-8118-FB9B-7C09-D9C4B848501E}"/>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3" name="Platshållare för sidfot 2">
            <a:extLst>
              <a:ext uri="{FF2B5EF4-FFF2-40B4-BE49-F238E27FC236}">
                <a16:creationId xmlns:a16="http://schemas.microsoft.com/office/drawing/2014/main" id="{2F0C22F2-CBC2-422C-5D09-A886DDDE8E9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4CEA885-2B9C-22A1-CC42-5338EFE051C4}"/>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263336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8D619E-6C77-35F6-828C-5EB89AEBAC8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4E14E91-83EA-9311-0000-AB4AB6FA8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6F53840-B2E4-E6FD-F432-ACAFAAD28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CA4B4BC-5873-63B8-042F-CEDBEB7E38AB}"/>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6" name="Platshållare för sidfot 5">
            <a:extLst>
              <a:ext uri="{FF2B5EF4-FFF2-40B4-BE49-F238E27FC236}">
                <a16:creationId xmlns:a16="http://schemas.microsoft.com/office/drawing/2014/main" id="{8221CBA3-980C-9F0A-9C0F-909EB23032C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18F4C86-40CB-60CB-06D0-CFCB6BF4591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974692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72F6EB-7CD3-4F9B-1610-611690F2D4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86D4D43-02B9-1D7E-8EAD-1941123AE7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EA6B83A-8310-220E-A7E2-962928729A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BB82A76-473B-F999-953A-FC831584BB1D}"/>
              </a:ext>
            </a:extLst>
          </p:cNvPr>
          <p:cNvSpPr>
            <a:spLocks noGrp="1"/>
          </p:cNvSpPr>
          <p:nvPr>
            <p:ph type="dt" sz="half" idx="10"/>
          </p:nvPr>
        </p:nvSpPr>
        <p:spPr/>
        <p:txBody>
          <a:bodyPr/>
          <a:lstStyle/>
          <a:p>
            <a:fld id="{3DF1AD29-86F4-0742-8C53-C67D385210AC}" type="datetimeFigureOut">
              <a:rPr lang="sv-SE" smtClean="0"/>
              <a:t>2022-09-22</a:t>
            </a:fld>
            <a:endParaRPr lang="sv-SE"/>
          </a:p>
        </p:txBody>
      </p:sp>
      <p:sp>
        <p:nvSpPr>
          <p:cNvPr id="6" name="Platshållare för sidfot 5">
            <a:extLst>
              <a:ext uri="{FF2B5EF4-FFF2-40B4-BE49-F238E27FC236}">
                <a16:creationId xmlns:a16="http://schemas.microsoft.com/office/drawing/2014/main" id="{4FA5B4F3-8EEA-6AEE-ACBC-5AB46D056BD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191FCA6-BF42-EF46-7E29-FD095DF7478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12409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9641655-7D3D-603B-B182-13E9868CF6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932D1EF-BCC0-CE14-A068-CCD0AAB459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743C63-746A-9284-372F-DF0241D079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F1AD29-86F4-0742-8C53-C67D385210AC}" type="datetimeFigureOut">
              <a:rPr lang="sv-SE" smtClean="0"/>
              <a:t>2022-09-22</a:t>
            </a:fld>
            <a:endParaRPr lang="sv-SE"/>
          </a:p>
        </p:txBody>
      </p:sp>
      <p:sp>
        <p:nvSpPr>
          <p:cNvPr id="5" name="Platshållare för sidfot 4">
            <a:extLst>
              <a:ext uri="{FF2B5EF4-FFF2-40B4-BE49-F238E27FC236}">
                <a16:creationId xmlns:a16="http://schemas.microsoft.com/office/drawing/2014/main" id="{46B94B1F-E631-CDC1-8B40-CC045AC3D5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F2146E3-78F6-4124-14B0-0DD741ABB1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A2CF41-A034-8B4A-97E0-92480BE5CC86}" type="slidenum">
              <a:rPr lang="sv-SE" smtClean="0"/>
              <a:t>‹#›</a:t>
            </a:fld>
            <a:endParaRPr lang="sv-SE"/>
          </a:p>
        </p:txBody>
      </p:sp>
    </p:spTree>
    <p:extLst>
      <p:ext uri="{BB962C8B-B14F-4D97-AF65-F5344CB8AC3E}">
        <p14:creationId xmlns:p14="http://schemas.microsoft.com/office/powerpoint/2010/main" val="3273936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VÄLKOMNA TILL HKL:S FÖRÄLDRAINFORMATION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261936" y="2088459"/>
            <a:ext cx="8569325" cy="4372500"/>
          </a:xfrm>
        </p:spPr>
        <p:txBody>
          <a:bodyPr>
            <a:normAutofit fontScale="25000" lnSpcReduction="20000"/>
          </a:bodyPr>
          <a:lstStyle/>
          <a:p>
            <a:pPr algn="l">
              <a:lnSpc>
                <a:spcPct val="170000"/>
              </a:lnSpc>
            </a:pPr>
            <a:r>
              <a:rPr lang="sv-SE" sz="5600" dirty="0">
                <a:latin typeface="Courier New" panose="02070309020205020404" pitchFamily="49" charset="0"/>
                <a:cs typeface="Courier New" panose="02070309020205020404" pitchFamily="49" charset="0"/>
              </a:rPr>
              <a:t>- Presentation ledare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Presentation av styrelsen (mkt kortfattad med foto, namn och ansvarsområde) </a:t>
            </a:r>
          </a:p>
          <a:p>
            <a:pPr algn="l">
              <a:lnSpc>
                <a:spcPct val="170000"/>
              </a:lnSpc>
            </a:pPr>
            <a:r>
              <a:rPr lang="sv-SE" sz="5600" dirty="0">
                <a:latin typeface="Courier New" panose="02070309020205020404" pitchFamily="49" charset="0"/>
                <a:cs typeface="Courier New" panose="02070309020205020404" pitchFamily="49" charset="0"/>
              </a:rPr>
              <a:t>- Kort info om klubben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Klubbens verksamhetsmål och stadgar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Guldtråden</a:t>
            </a:r>
          </a:p>
          <a:p>
            <a:pPr algn="l">
              <a:lnSpc>
                <a:spcPct val="170000"/>
              </a:lnSpc>
            </a:pPr>
            <a:r>
              <a:rPr lang="sv-SE" sz="5600" dirty="0">
                <a:latin typeface="Courier New" panose="02070309020205020404" pitchFamily="49" charset="0"/>
                <a:cs typeface="Courier New" panose="02070309020205020404" pitchFamily="49" charset="0"/>
              </a:rPr>
              <a:t>- Träningar, matcher, serie och cup (hemma-cup och åka på cup)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Informationsvägar </a:t>
            </a:r>
          </a:p>
          <a:p>
            <a:pPr algn="l">
              <a:lnSpc>
                <a:spcPct val="170000"/>
              </a:lnSpc>
            </a:pPr>
            <a:r>
              <a:rPr lang="sv-SE" sz="5600" dirty="0">
                <a:latin typeface="Courier New" panose="02070309020205020404" pitchFamily="49" charset="0"/>
                <a:cs typeface="Courier New" panose="02070309020205020404" pitchFamily="49" charset="0"/>
              </a:rPr>
              <a:t>- Arbetsuppgifter under året</a:t>
            </a:r>
          </a:p>
          <a:p>
            <a:pPr algn="l">
              <a:lnSpc>
                <a:spcPct val="170000"/>
              </a:lnSpc>
            </a:pPr>
            <a:r>
              <a:rPr lang="sv-SE" sz="5600" b="0" dirty="0">
                <a:effectLst/>
                <a:latin typeface="Courier New" panose="02070309020205020404" pitchFamily="49" charset="0"/>
                <a:cs typeface="Courier New" panose="02070309020205020404" pitchFamily="49" charset="0"/>
              </a:rPr>
              <a:t>- Föräldrarollen</a:t>
            </a:r>
          </a:p>
          <a:p>
            <a:pPr algn="l">
              <a:lnSpc>
                <a:spcPct val="170000"/>
              </a:lnSpc>
            </a:pPr>
            <a:r>
              <a:rPr lang="sv-SE" sz="5600" dirty="0">
                <a:latin typeface="Courier New" panose="02070309020205020404" pitchFamily="49" charset="0"/>
                <a:cs typeface="Courier New" panose="02070309020205020404" pitchFamily="49" charset="0"/>
              </a:rPr>
              <a:t>- Övrigt</a:t>
            </a: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5" name="textruta 4">
            <a:extLst>
              <a:ext uri="{FF2B5EF4-FFF2-40B4-BE49-F238E27FC236}">
                <a16:creationId xmlns:a16="http://schemas.microsoft.com/office/drawing/2014/main" id="{10FAC94A-BBA0-8D58-1E76-A7578CC04222}"/>
              </a:ext>
            </a:extLst>
          </p:cNvPr>
          <p:cNvSpPr txBox="1"/>
          <p:nvPr/>
        </p:nvSpPr>
        <p:spPr>
          <a:xfrm>
            <a:off x="2231528" y="1688348"/>
            <a:ext cx="2196097" cy="400110"/>
          </a:xfrm>
          <a:prstGeom prst="rect">
            <a:avLst/>
          </a:prstGeom>
          <a:noFill/>
        </p:spPr>
        <p:txBody>
          <a:bodyPr wrap="square" rtlCol="0">
            <a:spAutoFit/>
          </a:bodyPr>
          <a:lstStyle/>
          <a:p>
            <a:r>
              <a:rPr lang="sv-SE" sz="2000" u="sng" dirty="0">
                <a:latin typeface="Courier New" panose="02070309020205020404" pitchFamily="49" charset="0"/>
                <a:cs typeface="Courier New" panose="02070309020205020404" pitchFamily="49" charset="0"/>
              </a:rPr>
              <a:t>Dagordning</a:t>
            </a:r>
          </a:p>
        </p:txBody>
      </p:sp>
    </p:spTree>
    <p:extLst>
      <p:ext uri="{BB962C8B-B14F-4D97-AF65-F5344CB8AC3E}">
        <p14:creationId xmlns:p14="http://schemas.microsoft.com/office/powerpoint/2010/main" val="2548226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ARBETSUPPGIFTER UNDER ÅRET</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5"/>
            <a:ext cx="8845550" cy="4526510"/>
          </a:xfrm>
        </p:spPr>
        <p:txBody>
          <a:bodyPr vert="horz" lIns="91440" tIns="45720" rIns="91440" bIns="45720" rtlCol="0" anchor="t">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a:cs typeface="Courier New"/>
              </a:rPr>
              <a:t>(Kan gälla </a:t>
            </a:r>
            <a:r>
              <a:rPr lang="sv-SE" sz="6400" dirty="0" err="1">
                <a:latin typeface="Courier New"/>
                <a:cs typeface="Courier New"/>
              </a:rPr>
              <a:t>ngr</a:t>
            </a:r>
            <a:r>
              <a:rPr lang="sv-SE" sz="6400" dirty="0">
                <a:latin typeface="Courier New"/>
                <a:cs typeface="Courier New"/>
              </a:rPr>
              <a:t> av dessa punkter för ert lag……, välj vilka som stämmer med er åldersgrupp)</a:t>
            </a:r>
          </a:p>
          <a:p>
            <a:pPr algn="l">
              <a:lnSpc>
                <a:spcPct val="170000"/>
              </a:lnSpc>
            </a:pPr>
            <a:endParaRPr lang="sv-SE" sz="6400"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-Kiosken samt inträde vid hemmamatcher för seniorlagen </a:t>
            </a:r>
          </a:p>
          <a:p>
            <a:pPr algn="l">
              <a:lnSpc>
                <a:spcPct val="170000"/>
              </a:lnSpc>
            </a:pPr>
            <a:r>
              <a:rPr lang="sv-SE" sz="6400" dirty="0">
                <a:latin typeface="Courier New" panose="02070309020205020404" pitchFamily="49" charset="0"/>
                <a:cs typeface="Courier New" panose="02070309020205020404" pitchFamily="49" charset="0"/>
              </a:rPr>
              <a:t>-Försäljning av </a:t>
            </a:r>
            <a:r>
              <a:rPr lang="sv-SE" sz="6400" dirty="0" err="1">
                <a:latin typeface="Courier New" panose="02070309020205020404" pitchFamily="49" charset="0"/>
                <a:cs typeface="Courier New" panose="02070309020205020404" pitchFamily="49" charset="0"/>
              </a:rPr>
              <a:t>Newbody</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-Försäljning av sportlotten </a:t>
            </a:r>
          </a:p>
          <a:p>
            <a:pPr algn="l">
              <a:lnSpc>
                <a:spcPct val="170000"/>
              </a:lnSpc>
            </a:pPr>
            <a:r>
              <a:rPr lang="sv-SE" sz="6400" dirty="0">
                <a:latin typeface="Courier New" panose="02070309020205020404" pitchFamily="49" charset="0"/>
                <a:cs typeface="Courier New" panose="02070309020205020404" pitchFamily="49" charset="0"/>
              </a:rPr>
              <a:t>-Eventuella lagrelaterade insatser</a:t>
            </a:r>
          </a:p>
          <a:p>
            <a:pPr algn="l">
              <a:lnSpc>
                <a:spcPct val="170000"/>
              </a:lnSpc>
            </a:pPr>
            <a:r>
              <a:rPr lang="sv-SE" sz="6400" dirty="0">
                <a:latin typeface="Courier New" panose="02070309020205020404" pitchFamily="49" charset="0"/>
                <a:cs typeface="Courier New" panose="02070309020205020404" pitchFamily="49" charset="0"/>
              </a:rPr>
              <a:t>-Ingå i cuparrangemangsgruppen</a:t>
            </a:r>
          </a:p>
          <a:p>
            <a:pPr algn="l"/>
            <a:br>
              <a:rPr lang="sv-SE" sz="5600" dirty="0"/>
            </a:br>
            <a:br>
              <a:rPr lang="sv-SE" sz="5600" dirty="0"/>
            </a:br>
            <a:endParaRPr lang="sv-SE" sz="56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8370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FÖRÄLDRAROLLEN</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6" name="Underrubrik 5">
            <a:extLst>
              <a:ext uri="{FF2B5EF4-FFF2-40B4-BE49-F238E27FC236}">
                <a16:creationId xmlns:a16="http://schemas.microsoft.com/office/drawing/2014/main" id="{E48FF108-5A14-0AB5-D7D2-DB4AFBF7F098}"/>
              </a:ext>
            </a:extLst>
          </p:cNvPr>
          <p:cNvSpPr>
            <a:spLocks noGrp="1"/>
          </p:cNvSpPr>
          <p:nvPr>
            <p:ph type="subTitle" idx="1"/>
          </p:nvPr>
        </p:nvSpPr>
        <p:spPr>
          <a:xfrm>
            <a:off x="468897" y="2382253"/>
            <a:ext cx="4247148" cy="4223081"/>
          </a:xfrm>
        </p:spPr>
        <p:txBody>
          <a:bodyPr>
            <a:normAutofit fontScale="25000" lnSpcReduction="20000"/>
          </a:bodyPr>
          <a:lstStyle/>
          <a:p>
            <a:pPr algn="just">
              <a:lnSpc>
                <a:spcPct val="170000"/>
              </a:lnSpc>
            </a:pPr>
            <a:r>
              <a:rPr lang="sv-SE" sz="4000" dirty="0">
                <a:latin typeface="Courier New" panose="02070309020205020404" pitchFamily="49" charset="0"/>
                <a:cs typeface="Courier New" panose="02070309020205020404" pitchFamily="49" charset="0"/>
              </a:rPr>
              <a:t>-Föräldrar förväntas respektera domare, ledare, motståndarlag och annan publik.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a:latin typeface="Courier New" panose="02070309020205020404" pitchFamily="49" charset="0"/>
                <a:cs typeface="Courier New" panose="02070309020205020404" pitchFamily="49" charset="0"/>
              </a:rPr>
              <a:t>- Föräldrar förväntas visa respekt för ledarnas arbete och låta dem sköta coachning utan inblandning under träning eller match.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a:latin typeface="Courier New" panose="02070309020205020404" pitchFamily="49" charset="0"/>
                <a:cs typeface="Courier New" panose="02070309020205020404" pitchFamily="49" charset="0"/>
              </a:rPr>
              <a:t>- Det är inte acceptabelt att klaga på domare och motståndare. Vi ser det som självklart att man istället berömmer om man gör något bra. Föräldrar ska framförallt vara föredömen för våra barn.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a:latin typeface="Courier New" panose="02070309020205020404" pitchFamily="49" charset="0"/>
                <a:cs typeface="Courier New" panose="02070309020205020404" pitchFamily="49" charset="0"/>
              </a:rPr>
              <a:t>-Stötta ditt barn i alla situationer och hjälp ditt barn att finna motivationen även när det går tungt.</a:t>
            </a:r>
          </a:p>
          <a:p>
            <a:pPr algn="just">
              <a:lnSpc>
                <a:spcPct val="170000"/>
              </a:lnSpc>
            </a:pPr>
            <a:r>
              <a:rPr lang="sv-SE" sz="4000" dirty="0">
                <a:latin typeface="Courier New" panose="02070309020205020404" pitchFamily="49" charset="0"/>
                <a:cs typeface="Courier New" panose="02070309020205020404" pitchFamily="49" charset="0"/>
              </a:rPr>
              <a:t>-Låt barnets upplevelse vara styrande och kräv inte bättre resultat än vad barnet gör. Fråga gärna om ditt barn hade kul på matchen/träningen, inte bara om laget vann eller hur många mål man gjorde. Uppmuntra laginsatsen och försöket, inte resultatet. </a:t>
            </a:r>
          </a:p>
          <a:p>
            <a:pPr algn="just">
              <a:lnSpc>
                <a:spcPct val="170000"/>
              </a:lnSpc>
            </a:pPr>
            <a:endParaRPr lang="sv-SE" sz="3700" dirty="0">
              <a:latin typeface="Courier New" panose="02070309020205020404" pitchFamily="49" charset="0"/>
              <a:cs typeface="Courier New" panose="02070309020205020404" pitchFamily="49" charset="0"/>
            </a:endParaRPr>
          </a:p>
          <a:p>
            <a:pPr marL="342900" indent="-342900" algn="just">
              <a:lnSpc>
                <a:spcPct val="170000"/>
              </a:lnSpc>
              <a:buFontTx/>
              <a:buChar char="-"/>
            </a:pPr>
            <a:endParaRPr lang="sv-SE" b="0" dirty="0">
              <a:effectLst/>
              <a:latin typeface="Courier New" panose="02070309020205020404" pitchFamily="49" charset="0"/>
              <a:cs typeface="Courier New" panose="02070309020205020404" pitchFamily="49" charset="0"/>
            </a:endParaRPr>
          </a:p>
          <a:p>
            <a:br>
              <a:rPr lang="sv-SE" dirty="0"/>
            </a:br>
            <a:endParaRPr lang="sv-SE" dirty="0"/>
          </a:p>
        </p:txBody>
      </p:sp>
      <p:sp>
        <p:nvSpPr>
          <p:cNvPr id="7" name="Underrubrik 5">
            <a:extLst>
              <a:ext uri="{FF2B5EF4-FFF2-40B4-BE49-F238E27FC236}">
                <a16:creationId xmlns:a16="http://schemas.microsoft.com/office/drawing/2014/main" id="{7E6C866A-F105-5BED-18D1-08B9270D8A5C}"/>
              </a:ext>
            </a:extLst>
          </p:cNvPr>
          <p:cNvSpPr txBox="1">
            <a:spLocks/>
          </p:cNvSpPr>
          <p:nvPr/>
        </p:nvSpPr>
        <p:spPr>
          <a:xfrm>
            <a:off x="5799221" y="2526632"/>
            <a:ext cx="4483775" cy="4114800"/>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70000"/>
              </a:lnSpc>
            </a:pPr>
            <a:r>
              <a:rPr lang="sv-SE" sz="4000" dirty="0">
                <a:latin typeface="Courier New" panose="02070309020205020404" pitchFamily="49" charset="0"/>
                <a:cs typeface="Courier New" panose="02070309020205020404" pitchFamily="49" charset="0"/>
              </a:rPr>
              <a:t>- Hjälp ditt barn och se till att hen kommer i tid och är förberedd för träning eller match. Träningstiden är värdefull och ska utnyttjas på bästa sätt.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-Stötta i med och motgång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 Ta aktivt del av den information som finns på lagets och föreningens hemsida och håll dig uppdaterad.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 Hjälp laget och dess ledare med de tjänster de ber om så att man kan avlasta ledarna så att de kan koncentrera sig mer på själva handbollsspelet.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-Kom ihåg: ingen kan göra allt, men alla kan göra något! </a:t>
            </a:r>
            <a:br>
              <a:rPr lang="sv-SE" sz="4800" dirty="0">
                <a:latin typeface="Courier New" panose="02070309020205020404" pitchFamily="49" charset="0"/>
                <a:cs typeface="Courier New" panose="02070309020205020404" pitchFamily="49" charset="0"/>
              </a:rPr>
            </a:br>
            <a:endParaRPr lang="sv-SE" sz="4800" b="0" dirty="0">
              <a:effectLst/>
              <a:latin typeface="Courier New" panose="02070309020205020404" pitchFamily="49" charset="0"/>
              <a:cs typeface="Courier New" panose="02070309020205020404" pitchFamily="49" charset="0"/>
            </a:endParaRPr>
          </a:p>
          <a:p>
            <a:pPr algn="l"/>
            <a:endParaRPr lang="sv-SE" sz="4800" b="0" dirty="0">
              <a:effectLst/>
              <a:latin typeface="Courier New" panose="02070309020205020404" pitchFamily="49" charset="0"/>
              <a:cs typeface="Courier New" panose="02070309020205020404" pitchFamily="49" charset="0"/>
            </a:endParaRPr>
          </a:p>
          <a:p>
            <a:br>
              <a:rPr lang="sv-SE" sz="4400" dirty="0"/>
            </a:br>
            <a:endParaRPr lang="sv-SE" sz="4300" b="0" dirty="0">
              <a:effectLst/>
              <a:latin typeface="Courier New" panose="02070309020205020404" pitchFamily="49" charset="0"/>
              <a:cs typeface="Courier New" panose="02070309020205020404" pitchFamily="49" charset="0"/>
            </a:endParaRPr>
          </a:p>
          <a:p>
            <a:br>
              <a:rPr lang="sv-SE" dirty="0"/>
            </a:br>
            <a:endParaRPr lang="sv-SE" dirty="0"/>
          </a:p>
        </p:txBody>
      </p:sp>
      <p:sp>
        <p:nvSpPr>
          <p:cNvPr id="11" name="textruta 10">
            <a:extLst>
              <a:ext uri="{FF2B5EF4-FFF2-40B4-BE49-F238E27FC236}">
                <a16:creationId xmlns:a16="http://schemas.microsoft.com/office/drawing/2014/main" id="{C63E0F20-90DE-CF75-F37F-CF7649114588}"/>
              </a:ext>
            </a:extLst>
          </p:cNvPr>
          <p:cNvSpPr txBox="1"/>
          <p:nvPr/>
        </p:nvSpPr>
        <p:spPr>
          <a:xfrm>
            <a:off x="1909004" y="1319708"/>
            <a:ext cx="8184321" cy="1661993"/>
          </a:xfrm>
          <a:prstGeom prst="rect">
            <a:avLst/>
          </a:prstGeom>
          <a:noFill/>
        </p:spPr>
        <p:txBody>
          <a:bodyPr wrap="square" rtlCol="0">
            <a:spAutoFit/>
          </a:bodyPr>
          <a:lstStyle/>
          <a:p>
            <a:r>
              <a:rPr lang="sv-SE" sz="1400" i="1" dirty="0">
                <a:latin typeface="Courier New" panose="02070309020205020404" pitchFamily="49" charset="0"/>
                <a:cs typeface="Courier New" panose="02070309020205020404" pitchFamily="49" charset="0"/>
              </a:rPr>
              <a:t>Föräldrarna är en viktig resurs för föreningen och är därmed nödvändiga för att föreningen ska kunna utvecklas och för att ditt barn ska kunna få en meningsfull fritidsaktivitet. Visa att du står bakom HK Lidköping </a:t>
            </a:r>
            <a:endParaRPr lang="sv-SE" sz="1400" b="0" i="1" dirty="0">
              <a:effectLst/>
              <a:latin typeface="Courier New" panose="02070309020205020404" pitchFamily="49" charset="0"/>
              <a:cs typeface="Courier New" panose="02070309020205020404" pitchFamily="49" charset="0"/>
            </a:endParaRPr>
          </a:p>
          <a:p>
            <a:br>
              <a:rPr lang="sv-SE" sz="1200" dirty="0"/>
            </a:br>
            <a:endParaRPr lang="sv-SE" sz="1200" b="0" dirty="0">
              <a:effectLst/>
              <a:latin typeface="Courier New" panose="02070309020205020404" pitchFamily="49" charset="0"/>
              <a:cs typeface="Courier New" panose="02070309020205020404" pitchFamily="49" charset="0"/>
            </a:endParaRPr>
          </a:p>
          <a:p>
            <a:br>
              <a:rPr lang="sv-SE" dirty="0"/>
            </a:br>
            <a:endParaRPr lang="sv-SE" dirty="0"/>
          </a:p>
        </p:txBody>
      </p:sp>
    </p:spTree>
    <p:extLst>
      <p:ext uri="{BB962C8B-B14F-4D97-AF65-F5344CB8AC3E}">
        <p14:creationId xmlns:p14="http://schemas.microsoft.com/office/powerpoint/2010/main" val="2812401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FÖRENINGSUPPDRAG</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4"/>
            <a:ext cx="8845550" cy="5091655"/>
          </a:xfrm>
        </p:spPr>
        <p:txBody>
          <a:bodyPr>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7200" dirty="0">
                <a:latin typeface="Courier New" panose="02070309020205020404" pitchFamily="49" charset="0"/>
                <a:cs typeface="Courier New" panose="02070309020205020404" pitchFamily="49" charset="0"/>
              </a:rPr>
              <a:t>-Vill du som förälder engagera dig i föreningen? Följande uppdrag finns aktuella just nu. Vill du engagera dig i något annat i föreningen så är det självklart välkommet. Säg till oss ledare eller kontakta kansliet</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lag-förälder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styrelse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marknadsgrupp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sekretariatet</a:t>
            </a:r>
          </a:p>
          <a:p>
            <a:pPr algn="l"/>
            <a:r>
              <a:rPr lang="sv-SE" sz="7200" dirty="0">
                <a:latin typeface="Courier New" panose="02070309020205020404" pitchFamily="49" charset="0"/>
                <a:cs typeface="Courier New" panose="02070309020205020404" pitchFamily="49" charset="0"/>
              </a:rPr>
              <a:t> </a:t>
            </a:r>
          </a:p>
          <a:p>
            <a:pPr algn="l"/>
            <a:r>
              <a:rPr lang="sv-SE" sz="7200" dirty="0">
                <a:latin typeface="Courier New" panose="02070309020205020404" pitchFamily="49" charset="0"/>
                <a:cs typeface="Courier New" panose="02070309020205020404" pitchFamily="49" charset="0"/>
              </a:rPr>
              <a:t># trivselgrupp</a:t>
            </a:r>
          </a:p>
          <a:p>
            <a:pPr algn="l"/>
            <a:endParaRPr lang="sv-SE" dirty="0">
              <a:latin typeface="Courier New" panose="02070309020205020404" pitchFamily="49" charset="0"/>
              <a:cs typeface="Courier New" panose="02070309020205020404" pitchFamily="49" charset="0"/>
            </a:endParaRPr>
          </a:p>
          <a:p>
            <a:pPr algn="l"/>
            <a:br>
              <a:rPr lang="sv-SE" sz="5400" dirty="0">
                <a:latin typeface="Courier New" panose="02070309020205020404" pitchFamily="49" charset="0"/>
                <a:cs typeface="Courier New" panose="02070309020205020404" pitchFamily="49" charset="0"/>
              </a:rPr>
            </a:br>
            <a:br>
              <a:rPr lang="sv-SE" sz="5400"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843652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2200" dirty="0">
                <a:latin typeface="Courier New" panose="02070309020205020404" pitchFamily="49" charset="0"/>
                <a:cs typeface="Courier New" panose="02070309020205020404" pitchFamily="49" charset="0"/>
              </a:rPr>
              <a:t>HK LIDKÖPING</a:t>
            </a:r>
            <a:br>
              <a:rPr lang="sv-SE" sz="2200" dirty="0">
                <a:latin typeface="Courier New" panose="02070309020205020404" pitchFamily="49" charset="0"/>
                <a:cs typeface="Courier New" panose="02070309020205020404" pitchFamily="49" charset="0"/>
              </a:rPr>
            </a:br>
            <a:r>
              <a:rPr lang="sv-SE" sz="2200" dirty="0">
                <a:latin typeface="Courier New" panose="02070309020205020404" pitchFamily="49" charset="0"/>
                <a:cs typeface="Courier New" panose="02070309020205020404" pitchFamily="49" charset="0"/>
              </a:rPr>
              <a:t>#</a:t>
            </a:r>
            <a:r>
              <a:rPr lang="sv-SE" sz="2200" dirty="0" err="1">
                <a:latin typeface="Courier New" panose="02070309020205020404" pitchFamily="49" charset="0"/>
                <a:cs typeface="Courier New" panose="02070309020205020404" pitchFamily="49" charset="0"/>
              </a:rPr>
              <a:t>skbghäftigastehandbollsförening</a:t>
            </a:r>
            <a:endParaRPr lang="sv-SE" sz="2200" u="sng" dirty="0">
              <a:latin typeface="Courier New" panose="02070309020205020404" pitchFamily="49" charset="0"/>
              <a:cs typeface="Courier New" panose="02070309020205020404" pitchFamily="49" charset="0"/>
            </a:endParaRP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249904" y="2271712"/>
            <a:ext cx="8418095" cy="3503446"/>
          </a:xfrm>
        </p:spPr>
        <p:txBody>
          <a:bodyPr>
            <a:normAutofit/>
          </a:bodyPr>
          <a:lstStyle/>
          <a:p>
            <a:pPr algn="l"/>
            <a:r>
              <a:rPr lang="sv-SE" sz="2000" dirty="0">
                <a:latin typeface="Courier New" panose="02070309020205020404" pitchFamily="49" charset="0"/>
                <a:cs typeface="Courier New" panose="02070309020205020404" pitchFamily="49" charset="0"/>
              </a:rPr>
              <a:t>Övriga frågor, funderingar eller diskussion…</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660198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LEDARNA FÖR SÄSONGEN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098674" y="2271712"/>
            <a:ext cx="8569325" cy="3503446"/>
          </a:xfrm>
        </p:spPr>
        <p:txBody>
          <a:bodyPr>
            <a:normAutofit/>
          </a:bodyPr>
          <a:lstStyle/>
          <a:p>
            <a:pPr algn="l"/>
            <a:endParaRPr lang="sv-SE" dirty="0">
              <a:latin typeface="Courier New" panose="02070309020205020404" pitchFamily="49" charset="0"/>
              <a:cs typeface="Courier New" panose="02070309020205020404" pitchFamily="49" charset="0"/>
            </a:endParaRPr>
          </a:p>
          <a:p>
            <a:pPr algn="l"/>
            <a:r>
              <a:rPr lang="sv-SE" sz="2000" dirty="0">
                <a:latin typeface="Courier New" panose="02070309020205020404" pitchFamily="49" charset="0"/>
                <a:cs typeface="Courier New" panose="02070309020205020404" pitchFamily="49" charset="0"/>
              </a:rPr>
              <a:t>Kanske foto och lite om er själva annars får ni prata utan bild och text.</a:t>
            </a:r>
            <a:endParaRPr lang="sv-SE" sz="2000" b="0" dirty="0">
              <a:effectLst/>
              <a:latin typeface="Courier New" panose="02070309020205020404" pitchFamily="49" charset="0"/>
              <a:cs typeface="Courier New" panose="02070309020205020404" pitchFamily="49" charset="0"/>
            </a:endParaRPr>
          </a:p>
          <a:p>
            <a:pPr algn="l"/>
            <a:br>
              <a:rPr lang="sv-SE" sz="5400" dirty="0">
                <a:latin typeface="Courier New" panose="02070309020205020404" pitchFamily="49" charset="0"/>
                <a:cs typeface="Courier New" panose="02070309020205020404" pitchFamily="49" charset="0"/>
              </a:rPr>
            </a:br>
            <a:br>
              <a:rPr lang="sv-SE" sz="5400"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582" y="351965"/>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074719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356277"/>
            <a:ext cx="8569325" cy="664429"/>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STYRELSEN 22/23</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pic>
        <p:nvPicPr>
          <p:cNvPr id="6" name="Bildobjekt 5" descr="En bild som visar text, person, stående, spelare&#10;&#10;Automatiskt genererad beskrivning">
            <a:extLst>
              <a:ext uri="{FF2B5EF4-FFF2-40B4-BE49-F238E27FC236}">
                <a16:creationId xmlns:a16="http://schemas.microsoft.com/office/drawing/2014/main" id="{55EA52EA-3D7D-97D6-24A8-3BBD4E9C0593}"/>
              </a:ext>
            </a:extLst>
          </p:cNvPr>
          <p:cNvPicPr>
            <a:picLocks noChangeAspect="1"/>
          </p:cNvPicPr>
          <p:nvPr/>
        </p:nvPicPr>
        <p:blipFill>
          <a:blip r:embed="rId3"/>
          <a:stretch>
            <a:fillRect/>
          </a:stretch>
        </p:blipFill>
        <p:spPr>
          <a:xfrm>
            <a:off x="4154971" y="4393632"/>
            <a:ext cx="2506653" cy="2269913"/>
          </a:xfrm>
          <a:prstGeom prst="rect">
            <a:avLst/>
          </a:prstGeom>
        </p:spPr>
      </p:pic>
      <p:pic>
        <p:nvPicPr>
          <p:cNvPr id="10" name="Bildobjekt 9" descr="En bild som visar text, person, står&#10;&#10;Automatiskt genererad beskrivning">
            <a:extLst>
              <a:ext uri="{FF2B5EF4-FFF2-40B4-BE49-F238E27FC236}">
                <a16:creationId xmlns:a16="http://schemas.microsoft.com/office/drawing/2014/main" id="{22251D6F-9397-1E7A-01A3-225D33EB85C2}"/>
              </a:ext>
            </a:extLst>
          </p:cNvPr>
          <p:cNvPicPr>
            <a:picLocks noChangeAspect="1"/>
          </p:cNvPicPr>
          <p:nvPr/>
        </p:nvPicPr>
        <p:blipFill>
          <a:blip r:embed="rId4"/>
          <a:stretch>
            <a:fillRect/>
          </a:stretch>
        </p:blipFill>
        <p:spPr>
          <a:xfrm>
            <a:off x="7699882" y="1832482"/>
            <a:ext cx="2461881" cy="2229370"/>
          </a:xfrm>
          <a:prstGeom prst="rect">
            <a:avLst/>
          </a:prstGeom>
        </p:spPr>
      </p:pic>
      <p:pic>
        <p:nvPicPr>
          <p:cNvPr id="12" name="Bildobjekt 11" descr="En bild som visar text, person&#10;&#10;Automatiskt genererad beskrivning">
            <a:extLst>
              <a:ext uri="{FF2B5EF4-FFF2-40B4-BE49-F238E27FC236}">
                <a16:creationId xmlns:a16="http://schemas.microsoft.com/office/drawing/2014/main" id="{082DCE6D-DA99-2D81-1A2C-AAC6EF7FC1F7}"/>
              </a:ext>
            </a:extLst>
          </p:cNvPr>
          <p:cNvPicPr>
            <a:picLocks noChangeAspect="1"/>
          </p:cNvPicPr>
          <p:nvPr/>
        </p:nvPicPr>
        <p:blipFill>
          <a:blip r:embed="rId5"/>
          <a:stretch>
            <a:fillRect/>
          </a:stretch>
        </p:blipFill>
        <p:spPr>
          <a:xfrm>
            <a:off x="7588675" y="4398273"/>
            <a:ext cx="2506653" cy="2269914"/>
          </a:xfrm>
          <a:prstGeom prst="rect">
            <a:avLst/>
          </a:prstGeom>
        </p:spPr>
      </p:pic>
      <p:pic>
        <p:nvPicPr>
          <p:cNvPr id="14" name="Bildobjekt 13" descr="En bild som visar person, person, stående&#10;&#10;Automatiskt genererad beskrivning">
            <a:extLst>
              <a:ext uri="{FF2B5EF4-FFF2-40B4-BE49-F238E27FC236}">
                <a16:creationId xmlns:a16="http://schemas.microsoft.com/office/drawing/2014/main" id="{5FEFFDAE-0728-7C4B-CA4A-A3BF0481697A}"/>
              </a:ext>
            </a:extLst>
          </p:cNvPr>
          <p:cNvPicPr>
            <a:picLocks noChangeAspect="1"/>
          </p:cNvPicPr>
          <p:nvPr/>
        </p:nvPicPr>
        <p:blipFill>
          <a:blip r:embed="rId6"/>
          <a:stretch>
            <a:fillRect/>
          </a:stretch>
        </p:blipFill>
        <p:spPr>
          <a:xfrm>
            <a:off x="718913" y="1896138"/>
            <a:ext cx="2387157" cy="2165714"/>
          </a:xfrm>
          <a:prstGeom prst="rect">
            <a:avLst/>
          </a:prstGeom>
        </p:spPr>
      </p:pic>
      <p:pic>
        <p:nvPicPr>
          <p:cNvPr id="16" name="Bildobjekt 15" descr="En bild som visar text, person, person, stående&#10;&#10;Automatiskt genererad beskrivning">
            <a:extLst>
              <a:ext uri="{FF2B5EF4-FFF2-40B4-BE49-F238E27FC236}">
                <a16:creationId xmlns:a16="http://schemas.microsoft.com/office/drawing/2014/main" id="{E7915672-5725-B3CC-BDFD-3F68340647FB}"/>
              </a:ext>
            </a:extLst>
          </p:cNvPr>
          <p:cNvPicPr>
            <a:picLocks noChangeAspect="1"/>
          </p:cNvPicPr>
          <p:nvPr/>
        </p:nvPicPr>
        <p:blipFill>
          <a:blip r:embed="rId7"/>
          <a:stretch>
            <a:fillRect/>
          </a:stretch>
        </p:blipFill>
        <p:spPr>
          <a:xfrm>
            <a:off x="4169261" y="1832482"/>
            <a:ext cx="2491369" cy="2269914"/>
          </a:xfrm>
          <a:prstGeom prst="rect">
            <a:avLst/>
          </a:prstGeom>
        </p:spPr>
      </p:pic>
      <p:pic>
        <p:nvPicPr>
          <p:cNvPr id="18" name="Bildobjekt 17" descr="En bild som visar person, person&#10;&#10;Automatiskt genererad beskrivning">
            <a:extLst>
              <a:ext uri="{FF2B5EF4-FFF2-40B4-BE49-F238E27FC236}">
                <a16:creationId xmlns:a16="http://schemas.microsoft.com/office/drawing/2014/main" id="{46039753-DD6D-253F-4C1E-A63175A7B6F7}"/>
              </a:ext>
            </a:extLst>
          </p:cNvPr>
          <p:cNvPicPr>
            <a:picLocks noChangeAspect="1"/>
          </p:cNvPicPr>
          <p:nvPr/>
        </p:nvPicPr>
        <p:blipFill>
          <a:blip r:embed="rId8"/>
          <a:stretch>
            <a:fillRect/>
          </a:stretch>
        </p:blipFill>
        <p:spPr>
          <a:xfrm>
            <a:off x="659164" y="4393632"/>
            <a:ext cx="2506653" cy="2274555"/>
          </a:xfrm>
          <a:prstGeom prst="rect">
            <a:avLst/>
          </a:prstGeom>
        </p:spPr>
      </p:pic>
      <p:sp>
        <p:nvSpPr>
          <p:cNvPr id="20" name="textruta 19">
            <a:extLst>
              <a:ext uri="{FF2B5EF4-FFF2-40B4-BE49-F238E27FC236}">
                <a16:creationId xmlns:a16="http://schemas.microsoft.com/office/drawing/2014/main" id="{C226659E-D222-5071-3CC9-093EE564749C}"/>
              </a:ext>
            </a:extLst>
          </p:cNvPr>
          <p:cNvSpPr txBox="1"/>
          <p:nvPr/>
        </p:nvSpPr>
        <p:spPr>
          <a:xfrm>
            <a:off x="718913" y="1896138"/>
            <a:ext cx="809098" cy="553998"/>
          </a:xfrm>
          <a:prstGeom prst="rect">
            <a:avLst/>
          </a:prstGeom>
          <a:noFill/>
        </p:spPr>
        <p:txBody>
          <a:bodyPr wrap="square" rtlCol="0">
            <a:spAutoFit/>
          </a:bodyPr>
          <a:lstStyle/>
          <a:p>
            <a:r>
              <a:rPr lang="sv-SE" sz="1000" dirty="0"/>
              <a:t>Ordförande</a:t>
            </a:r>
          </a:p>
          <a:p>
            <a:r>
              <a:rPr lang="sv-SE" sz="1000" dirty="0"/>
              <a:t>Jonas Lundell</a:t>
            </a:r>
          </a:p>
        </p:txBody>
      </p:sp>
      <p:sp>
        <p:nvSpPr>
          <p:cNvPr id="21" name="textruta 20">
            <a:extLst>
              <a:ext uri="{FF2B5EF4-FFF2-40B4-BE49-F238E27FC236}">
                <a16:creationId xmlns:a16="http://schemas.microsoft.com/office/drawing/2014/main" id="{56C91870-B9C0-753C-CDF3-40D2590C6A2C}"/>
              </a:ext>
            </a:extLst>
          </p:cNvPr>
          <p:cNvSpPr txBox="1"/>
          <p:nvPr/>
        </p:nvSpPr>
        <p:spPr>
          <a:xfrm>
            <a:off x="690837" y="4406729"/>
            <a:ext cx="1282342" cy="400110"/>
          </a:xfrm>
          <a:prstGeom prst="rect">
            <a:avLst/>
          </a:prstGeom>
          <a:noFill/>
        </p:spPr>
        <p:txBody>
          <a:bodyPr wrap="square" rtlCol="0">
            <a:spAutoFit/>
          </a:bodyPr>
          <a:lstStyle/>
          <a:p>
            <a:r>
              <a:rPr lang="sv-SE" sz="1000" dirty="0"/>
              <a:t>Funktionärsansvarig</a:t>
            </a:r>
          </a:p>
          <a:p>
            <a:r>
              <a:rPr lang="sv-SE" sz="1000" dirty="0"/>
              <a:t>Angel Rodriguez</a:t>
            </a:r>
          </a:p>
        </p:txBody>
      </p:sp>
      <p:sp>
        <p:nvSpPr>
          <p:cNvPr id="22" name="textruta 21">
            <a:extLst>
              <a:ext uri="{FF2B5EF4-FFF2-40B4-BE49-F238E27FC236}">
                <a16:creationId xmlns:a16="http://schemas.microsoft.com/office/drawing/2014/main" id="{DB106B56-A257-2A5C-9612-B091912E1669}"/>
              </a:ext>
            </a:extLst>
          </p:cNvPr>
          <p:cNvSpPr txBox="1"/>
          <p:nvPr/>
        </p:nvSpPr>
        <p:spPr>
          <a:xfrm>
            <a:off x="4169260" y="4414748"/>
            <a:ext cx="1124633" cy="553998"/>
          </a:xfrm>
          <a:prstGeom prst="rect">
            <a:avLst/>
          </a:prstGeom>
          <a:noFill/>
        </p:spPr>
        <p:txBody>
          <a:bodyPr wrap="square" rtlCol="0">
            <a:spAutoFit/>
          </a:bodyPr>
          <a:lstStyle/>
          <a:p>
            <a:r>
              <a:rPr lang="sv-SE" sz="1000" dirty="0"/>
              <a:t>Handbollsansvarig</a:t>
            </a:r>
          </a:p>
          <a:p>
            <a:r>
              <a:rPr lang="sv-SE" sz="1000" dirty="0"/>
              <a:t>Pontus</a:t>
            </a:r>
          </a:p>
          <a:p>
            <a:r>
              <a:rPr lang="sv-SE" sz="1000" dirty="0"/>
              <a:t>Ljung- Milton</a:t>
            </a:r>
          </a:p>
        </p:txBody>
      </p:sp>
      <p:sp>
        <p:nvSpPr>
          <p:cNvPr id="23" name="textruta 22">
            <a:extLst>
              <a:ext uri="{FF2B5EF4-FFF2-40B4-BE49-F238E27FC236}">
                <a16:creationId xmlns:a16="http://schemas.microsoft.com/office/drawing/2014/main" id="{22397A30-D059-1A67-F8C4-AEB5B9C0867B}"/>
              </a:ext>
            </a:extLst>
          </p:cNvPr>
          <p:cNvSpPr txBox="1"/>
          <p:nvPr/>
        </p:nvSpPr>
        <p:spPr>
          <a:xfrm>
            <a:off x="7592965" y="4414748"/>
            <a:ext cx="1129929" cy="553998"/>
          </a:xfrm>
          <a:prstGeom prst="rect">
            <a:avLst/>
          </a:prstGeom>
          <a:noFill/>
        </p:spPr>
        <p:txBody>
          <a:bodyPr wrap="square" rtlCol="0">
            <a:spAutoFit/>
          </a:bodyPr>
          <a:lstStyle/>
          <a:p>
            <a:r>
              <a:rPr lang="sv-SE" sz="1000" dirty="0"/>
              <a:t>Kassör</a:t>
            </a:r>
          </a:p>
          <a:p>
            <a:r>
              <a:rPr lang="sv-SE" sz="1000" dirty="0"/>
              <a:t>Henrik</a:t>
            </a:r>
          </a:p>
          <a:p>
            <a:r>
              <a:rPr lang="sv-SE" sz="1000" dirty="0"/>
              <a:t>Hermansson</a:t>
            </a:r>
          </a:p>
        </p:txBody>
      </p:sp>
      <p:sp>
        <p:nvSpPr>
          <p:cNvPr id="24" name="textruta 23">
            <a:extLst>
              <a:ext uri="{FF2B5EF4-FFF2-40B4-BE49-F238E27FC236}">
                <a16:creationId xmlns:a16="http://schemas.microsoft.com/office/drawing/2014/main" id="{BD6FD565-68DF-D2C4-49E7-F24CCB22FB02}"/>
              </a:ext>
            </a:extLst>
          </p:cNvPr>
          <p:cNvSpPr txBox="1"/>
          <p:nvPr/>
        </p:nvSpPr>
        <p:spPr>
          <a:xfrm>
            <a:off x="4169259" y="1896138"/>
            <a:ext cx="1124635" cy="553998"/>
          </a:xfrm>
          <a:prstGeom prst="rect">
            <a:avLst/>
          </a:prstGeom>
          <a:noFill/>
        </p:spPr>
        <p:txBody>
          <a:bodyPr wrap="square" rtlCol="0">
            <a:spAutoFit/>
          </a:bodyPr>
          <a:lstStyle/>
          <a:p>
            <a:r>
              <a:rPr lang="sv-SE" sz="1000" dirty="0"/>
              <a:t>Vice Ordförande</a:t>
            </a:r>
          </a:p>
          <a:p>
            <a:r>
              <a:rPr lang="sv-SE" sz="1000" dirty="0"/>
              <a:t>Tobias</a:t>
            </a:r>
          </a:p>
          <a:p>
            <a:r>
              <a:rPr lang="sv-SE" sz="1000" dirty="0" err="1"/>
              <a:t>Nordendorfh</a:t>
            </a:r>
            <a:endParaRPr lang="sv-SE" sz="1000" dirty="0"/>
          </a:p>
        </p:txBody>
      </p:sp>
      <p:sp>
        <p:nvSpPr>
          <p:cNvPr id="25" name="textruta 24">
            <a:extLst>
              <a:ext uri="{FF2B5EF4-FFF2-40B4-BE49-F238E27FC236}">
                <a16:creationId xmlns:a16="http://schemas.microsoft.com/office/drawing/2014/main" id="{7649E79D-6F78-4E16-EBDB-1E70DC6A4362}"/>
              </a:ext>
            </a:extLst>
          </p:cNvPr>
          <p:cNvSpPr txBox="1"/>
          <p:nvPr/>
        </p:nvSpPr>
        <p:spPr>
          <a:xfrm>
            <a:off x="7699881" y="1842888"/>
            <a:ext cx="1179423" cy="400110"/>
          </a:xfrm>
          <a:prstGeom prst="rect">
            <a:avLst/>
          </a:prstGeom>
          <a:noFill/>
        </p:spPr>
        <p:txBody>
          <a:bodyPr wrap="square" rtlCol="0">
            <a:spAutoFit/>
          </a:bodyPr>
          <a:lstStyle/>
          <a:p>
            <a:r>
              <a:rPr lang="sv-SE" sz="1000" dirty="0"/>
              <a:t>Handbollsansvarig</a:t>
            </a:r>
          </a:p>
          <a:p>
            <a:r>
              <a:rPr lang="sv-SE" sz="1000" dirty="0"/>
              <a:t>Ann Johansson</a:t>
            </a:r>
          </a:p>
        </p:txBody>
      </p:sp>
      <p:sp>
        <p:nvSpPr>
          <p:cNvPr id="26" name="textruta 25">
            <a:extLst>
              <a:ext uri="{FF2B5EF4-FFF2-40B4-BE49-F238E27FC236}">
                <a16:creationId xmlns:a16="http://schemas.microsoft.com/office/drawing/2014/main" id="{3ACF05F7-3FFC-47B8-E3AC-70C23A8A357A}"/>
              </a:ext>
            </a:extLst>
          </p:cNvPr>
          <p:cNvSpPr txBox="1"/>
          <p:nvPr/>
        </p:nvSpPr>
        <p:spPr>
          <a:xfrm>
            <a:off x="4860756" y="684768"/>
            <a:ext cx="3068052" cy="646331"/>
          </a:xfrm>
          <a:prstGeom prst="rect">
            <a:avLst/>
          </a:prstGeom>
          <a:noFill/>
        </p:spPr>
        <p:txBody>
          <a:bodyPr wrap="square" rtlCol="0">
            <a:spAutoFit/>
          </a:bodyPr>
          <a:lstStyle/>
          <a:p>
            <a:endParaRPr lang="sv-SE" sz="1200" dirty="0"/>
          </a:p>
          <a:p>
            <a:endParaRPr lang="sv-SE" sz="1200" dirty="0"/>
          </a:p>
          <a:p>
            <a:r>
              <a:rPr lang="sv-SE" sz="1200" dirty="0"/>
              <a:t>(Saknas på bild gör Petra </a:t>
            </a:r>
            <a:r>
              <a:rPr lang="sv-SE" sz="1200" dirty="0" err="1"/>
              <a:t>Sasse</a:t>
            </a:r>
            <a:r>
              <a:rPr lang="sv-SE" sz="1200" dirty="0"/>
              <a:t>, </a:t>
            </a:r>
            <a:r>
              <a:rPr lang="sv-SE" sz="1200" dirty="0" err="1"/>
              <a:t>sektreterare</a:t>
            </a:r>
            <a:r>
              <a:rPr lang="sv-SE" sz="1200" dirty="0"/>
              <a:t>)</a:t>
            </a:r>
          </a:p>
        </p:txBody>
      </p:sp>
    </p:spTree>
    <p:extLst>
      <p:ext uri="{BB962C8B-B14F-4D97-AF65-F5344CB8AC3E}">
        <p14:creationId xmlns:p14="http://schemas.microsoft.com/office/powerpoint/2010/main" val="2199434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KORT KLUBBINFO</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937084"/>
            <a:ext cx="8845550" cy="4355771"/>
          </a:xfrm>
        </p:spPr>
        <p:txBody>
          <a:bodyPr>
            <a:normAutofit fontScale="40000" lnSpcReduction="20000"/>
          </a:bodyPr>
          <a:lstStyle/>
          <a:p>
            <a:pPr algn="l">
              <a:lnSpc>
                <a:spcPct val="170000"/>
              </a:lnSpc>
            </a:pPr>
            <a:r>
              <a:rPr lang="sv-SE" sz="5600" dirty="0">
                <a:latin typeface="Courier New" panose="02070309020205020404" pitchFamily="49" charset="0"/>
                <a:cs typeface="Courier New" panose="02070309020205020404" pitchFamily="49" charset="0"/>
              </a:rPr>
              <a:t>-Tillhör Handbollsförbundet väst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-ca 450 aktiva ungdomar</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-Har både herrlag och damlag</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-Kanslister är Petter och Carita, de nås</a:t>
            </a:r>
          </a:p>
          <a:p>
            <a:pPr algn="l">
              <a:lnSpc>
                <a:spcPct val="170000"/>
              </a:lnSpc>
            </a:pPr>
            <a:r>
              <a:rPr lang="sv-SE" sz="5600" dirty="0">
                <a:latin typeface="Courier New" panose="02070309020205020404" pitchFamily="49" charset="0"/>
                <a:cs typeface="Courier New" panose="02070309020205020404" pitchFamily="49" charset="0"/>
              </a:rPr>
              <a:t>på </a:t>
            </a:r>
            <a:r>
              <a:rPr lang="sv-SE" sz="5600" dirty="0" err="1">
                <a:latin typeface="Courier New" panose="02070309020205020404" pitchFamily="49" charset="0"/>
                <a:cs typeface="Courier New" panose="02070309020205020404" pitchFamily="49" charset="0"/>
              </a:rPr>
              <a:t>tel</a:t>
            </a:r>
            <a:r>
              <a:rPr lang="sv-SE" sz="5600" dirty="0">
                <a:latin typeface="Courier New" panose="02070309020205020404" pitchFamily="49" charset="0"/>
                <a:cs typeface="Courier New" panose="02070309020205020404" pitchFamily="49" charset="0"/>
              </a:rPr>
              <a:t> nr 0510795485</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-Guldtråden som styrdokument</a:t>
            </a:r>
            <a:endParaRPr lang="sv-SE" sz="5600" b="0" dirty="0">
              <a:effectLst/>
              <a:latin typeface="Courier New" panose="02070309020205020404" pitchFamily="49" charset="0"/>
              <a:cs typeface="Courier New" panose="02070309020205020404" pitchFamily="49" charset="0"/>
            </a:endParaRPr>
          </a:p>
          <a:p>
            <a:br>
              <a:rPr lang="sv-SE"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949404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HKL:S MÅL MED UNGDOMSVERKSAMHETEN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937083"/>
            <a:ext cx="8845550" cy="4288525"/>
          </a:xfrm>
        </p:spPr>
        <p:txBody>
          <a:bodyPr>
            <a:noAutofit/>
          </a:bodyPr>
          <a:lstStyle/>
          <a:p>
            <a:pPr algn="l"/>
            <a:r>
              <a:rPr lang="sv-SE" sz="2000" dirty="0">
                <a:latin typeface="Courier New" panose="02070309020205020404" pitchFamily="49" charset="0"/>
                <a:cs typeface="Courier New" panose="02070309020205020404" pitchFamily="49" charset="0"/>
              </a:rPr>
              <a:t>-HK Lidköping ska bedriva en ungdomsverksamhet som innehåller grunder för idrottslig och  social fostran och verka för en positiv samhälls- och människosyn.  </a:t>
            </a:r>
          </a:p>
          <a:p>
            <a:pPr algn="l"/>
            <a:r>
              <a:rPr lang="sv-SE" sz="2000" dirty="0">
                <a:latin typeface="Courier New" panose="02070309020205020404" pitchFamily="49" charset="0"/>
                <a:cs typeface="Courier New" panose="02070309020205020404" pitchFamily="49" charset="0"/>
              </a:rPr>
              <a:t>-HK Lidköping tycker det är viktigt att aktivt verka för en hälsosam livsstil och en drogfri miljö.  </a:t>
            </a:r>
          </a:p>
          <a:p>
            <a:pPr algn="l"/>
            <a:r>
              <a:rPr lang="sv-SE" sz="2000" dirty="0">
                <a:latin typeface="Courier New" panose="02070309020205020404" pitchFamily="49" charset="0"/>
                <a:cs typeface="Courier New" panose="02070309020205020404" pitchFamily="49" charset="0"/>
              </a:rPr>
              <a:t>-Genom utbildning av ledare, modernt träningsinnehåll och en väl fungerande ungdomssektion  vill HK Lidköping skapa de bästa förutsättningarna för ungdomarna att utvecklas och fostras i.  </a:t>
            </a:r>
          </a:p>
          <a:p>
            <a:pPr algn="l"/>
            <a:r>
              <a:rPr lang="sv-SE" sz="2000" dirty="0">
                <a:latin typeface="Courier New" panose="02070309020205020404" pitchFamily="49" charset="0"/>
                <a:cs typeface="Courier New" panose="02070309020205020404" pitchFamily="49" charset="0"/>
              </a:rPr>
              <a:t>-För att få ungdomsverksamheten att fungera så behöver vi föräldrarnas stöd och hjälp. Det ska  vara naturligt att som förälder vilja vara med i HK Lidköping -familjen och vilja hjälpa till runt lagen. </a:t>
            </a:r>
          </a:p>
          <a:p>
            <a:br>
              <a:rPr lang="sv-SE" sz="2000" dirty="0"/>
            </a:br>
            <a:endParaRPr lang="sv-SE" sz="20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559170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GULDTRÅDEN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2271712"/>
            <a:ext cx="8845550" cy="3503446"/>
          </a:xfrm>
        </p:spPr>
        <p:txBody>
          <a:bodyPr>
            <a:normAutofit/>
          </a:bodyPr>
          <a:lstStyle/>
          <a:p>
            <a:pPr algn="l"/>
            <a:r>
              <a:rPr lang="sv-SE" dirty="0">
                <a:latin typeface="Courier New" panose="02070309020205020404" pitchFamily="49" charset="0"/>
                <a:cs typeface="Courier New" panose="02070309020205020404" pitchFamily="49" charset="0"/>
              </a:rPr>
              <a:t>-Styrdokument som reglerar föreningens  </a:t>
            </a:r>
          </a:p>
          <a:p>
            <a:pPr algn="l"/>
            <a:r>
              <a:rPr lang="sv-SE" dirty="0">
                <a:latin typeface="Courier New" panose="02070309020205020404" pitchFamily="49" charset="0"/>
                <a:cs typeface="Courier New" panose="02070309020205020404" pitchFamily="49" charset="0"/>
              </a:rPr>
              <a:t> verksamhet  </a:t>
            </a:r>
          </a:p>
          <a:p>
            <a:pPr algn="l"/>
            <a:r>
              <a:rPr lang="sv-SE" dirty="0">
                <a:latin typeface="Courier New" panose="02070309020205020404" pitchFamily="49" charset="0"/>
                <a:cs typeface="Courier New" panose="02070309020205020404" pitchFamily="49" charset="0"/>
              </a:rPr>
              <a:t>-Lätt att se vad som ska göras i de olika </a:t>
            </a:r>
          </a:p>
          <a:p>
            <a:pPr algn="l"/>
            <a:r>
              <a:rPr lang="sv-SE" dirty="0">
                <a:latin typeface="Courier New" panose="02070309020205020404" pitchFamily="49" charset="0"/>
                <a:cs typeface="Courier New" panose="02070309020205020404" pitchFamily="49" charset="0"/>
              </a:rPr>
              <a:t> åldrarna </a:t>
            </a:r>
            <a:endParaRPr lang="sv-SE" b="0" dirty="0">
              <a:effectLst/>
              <a:latin typeface="Courier New" panose="02070309020205020404" pitchFamily="49" charset="0"/>
              <a:cs typeface="Courier New" panose="02070309020205020404" pitchFamily="49" charset="0"/>
            </a:endParaRPr>
          </a:p>
          <a:p>
            <a:br>
              <a:rPr lang="sv-SE" dirty="0"/>
            </a:br>
            <a:br>
              <a:rPr lang="sv-SE"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180583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ÅLDERSINRIKTAD TRÄNING</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949116" y="2271712"/>
            <a:ext cx="8718884" cy="3503446"/>
          </a:xfrm>
        </p:spPr>
        <p:txBody>
          <a:bodyPr>
            <a:normAutofit/>
          </a:bodyPr>
          <a:lstStyle/>
          <a:p>
            <a:pPr algn="l"/>
            <a:endParaRPr lang="sv-SE" dirty="0">
              <a:latin typeface="Courier New" panose="02070309020205020404" pitchFamily="49" charset="0"/>
              <a:cs typeface="Courier New" panose="02070309020205020404" pitchFamily="49" charset="0"/>
            </a:endParaRPr>
          </a:p>
          <a:p>
            <a:pPr algn="l"/>
            <a:r>
              <a:rPr lang="sv-SE" dirty="0">
                <a:latin typeface="Courier New" panose="02070309020205020404" pitchFamily="49" charset="0"/>
                <a:cs typeface="Courier New" panose="02070309020205020404" pitchFamily="49" charset="0"/>
              </a:rPr>
              <a:t>-Vad för specifikt ska det tränas på i år, se Guldtråden</a:t>
            </a:r>
            <a:endParaRPr lang="sv-SE" sz="5400" b="0" dirty="0">
              <a:effectLst/>
              <a:latin typeface="Courier New" panose="02070309020205020404" pitchFamily="49" charset="0"/>
              <a:cs typeface="Courier New" panose="02070309020205020404" pitchFamily="49" charset="0"/>
            </a:endParaRPr>
          </a:p>
          <a:p>
            <a:pPr algn="l"/>
            <a:br>
              <a:rPr lang="sv-SE" sz="5400" dirty="0">
                <a:latin typeface="Courier New" panose="02070309020205020404" pitchFamily="49" charset="0"/>
                <a:cs typeface="Courier New" panose="02070309020205020404" pitchFamily="49" charset="0"/>
              </a:rPr>
            </a:br>
            <a:br>
              <a:rPr lang="sv-SE" sz="5400"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550487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VAD GÄLLER INFÖR TRÄNING,MATCH,CUP M.M.</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4"/>
            <a:ext cx="8845550" cy="4646488"/>
          </a:xfrm>
        </p:spPr>
        <p:txBody>
          <a:bodyPr vert="horz" lIns="91440" tIns="45720" rIns="91440" bIns="45720" rtlCol="0" anchor="t">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 Tider och hall</a:t>
            </a:r>
          </a:p>
          <a:p>
            <a:pPr algn="l">
              <a:lnSpc>
                <a:spcPct val="170000"/>
              </a:lnSpc>
            </a:pPr>
            <a:r>
              <a:rPr lang="sv-SE" sz="6400" dirty="0">
                <a:latin typeface="Courier New" panose="02070309020205020404" pitchFamily="49" charset="0"/>
                <a:cs typeface="Courier New" panose="02070309020205020404" pitchFamily="49" charset="0"/>
              </a:rPr>
              <a:t>- Återbud</a:t>
            </a:r>
          </a:p>
          <a:p>
            <a:pPr algn="l">
              <a:lnSpc>
                <a:spcPct val="170000"/>
              </a:lnSpc>
            </a:pPr>
            <a:r>
              <a:rPr lang="sv-SE" sz="6400" dirty="0">
                <a:latin typeface="Courier New" panose="02070309020205020404" pitchFamily="49" charset="0"/>
                <a:cs typeface="Courier New" panose="02070309020205020404" pitchFamily="49" charset="0"/>
              </a:rPr>
              <a:t>- Vilken/vilka serie/serier </a:t>
            </a:r>
          </a:p>
          <a:p>
            <a:pPr algn="l">
              <a:lnSpc>
                <a:spcPct val="170000"/>
              </a:lnSpc>
            </a:pPr>
            <a:r>
              <a:rPr lang="sv-SE" sz="6400" dirty="0">
                <a:latin typeface="Courier New" panose="02070309020205020404" pitchFamily="49" charset="0"/>
                <a:cs typeface="Courier New" panose="02070309020205020404" pitchFamily="49" charset="0"/>
              </a:rPr>
              <a:t>- </a:t>
            </a:r>
            <a:r>
              <a:rPr lang="sv-SE" sz="6400" dirty="0" err="1">
                <a:latin typeface="Courier New" panose="02070309020205020404" pitchFamily="49" charset="0"/>
                <a:cs typeface="Courier New" panose="02070309020205020404" pitchFamily="49" charset="0"/>
              </a:rPr>
              <a:t>Ev</a:t>
            </a:r>
            <a:r>
              <a:rPr lang="sv-SE" sz="6400" dirty="0">
                <a:latin typeface="Courier New" panose="02070309020205020404" pitchFamily="49" charset="0"/>
                <a:cs typeface="Courier New" panose="02070309020205020404" pitchFamily="49" charset="0"/>
              </a:rPr>
              <a:t> uttagning, rotationsschema </a:t>
            </a:r>
          </a:p>
          <a:p>
            <a:pPr algn="l">
              <a:lnSpc>
                <a:spcPct val="170000"/>
              </a:lnSpc>
            </a:pPr>
            <a:r>
              <a:rPr lang="sv-SE" sz="6400" dirty="0">
                <a:latin typeface="Courier New" panose="02070309020205020404" pitchFamily="49" charset="0"/>
                <a:cs typeface="Courier New" panose="02070309020205020404" pitchFamily="49" charset="0"/>
              </a:rPr>
              <a:t>- </a:t>
            </a:r>
            <a:r>
              <a:rPr lang="sv-SE" sz="6400" dirty="0" err="1">
                <a:latin typeface="Courier New" panose="02070309020205020404" pitchFamily="49" charset="0"/>
                <a:cs typeface="Courier New" panose="02070309020205020404" pitchFamily="49" charset="0"/>
              </a:rPr>
              <a:t>Ev</a:t>
            </a:r>
            <a:r>
              <a:rPr lang="sv-SE" sz="6400" dirty="0">
                <a:latin typeface="Courier New" panose="02070309020205020404" pitchFamily="49" charset="0"/>
                <a:cs typeface="Courier New" panose="02070309020205020404" pitchFamily="49" charset="0"/>
              </a:rPr>
              <a:t> </a:t>
            </a:r>
            <a:r>
              <a:rPr lang="sv-SE" sz="6400" dirty="0" err="1">
                <a:latin typeface="Courier New" panose="02070309020205020404" pitchFamily="49" charset="0"/>
                <a:cs typeface="Courier New" panose="02070309020205020404" pitchFamily="49" charset="0"/>
              </a:rPr>
              <a:t>skjuss</a:t>
            </a:r>
            <a:r>
              <a:rPr lang="sv-SE" sz="6400" dirty="0">
                <a:latin typeface="Courier New" panose="02070309020205020404" pitchFamily="49" charset="0"/>
                <a:cs typeface="Courier New" panose="02070309020205020404" pitchFamily="49" charset="0"/>
              </a:rPr>
              <a:t>/samåkning </a:t>
            </a:r>
          </a:p>
          <a:p>
            <a:pPr algn="l">
              <a:lnSpc>
                <a:spcPct val="170000"/>
              </a:lnSpc>
            </a:pPr>
            <a:r>
              <a:rPr lang="sv-SE" sz="6400" dirty="0">
                <a:latin typeface="Courier New" panose="02070309020205020404" pitchFamily="49" charset="0"/>
                <a:cs typeface="Courier New" panose="02070309020205020404" pitchFamily="49" charset="0"/>
              </a:rPr>
              <a:t>– Dräkter/egen spelarutrustning </a:t>
            </a:r>
          </a:p>
          <a:p>
            <a:pPr algn="l">
              <a:lnSpc>
                <a:spcPct val="170000"/>
              </a:lnSpc>
            </a:pPr>
            <a:r>
              <a:rPr lang="sv-SE" sz="6400" dirty="0">
                <a:latin typeface="Courier New" panose="02070309020205020404" pitchFamily="49" charset="0"/>
                <a:cs typeface="Courier New" panose="02070309020205020404" pitchFamily="49" charset="0"/>
              </a:rPr>
              <a:t>- Spela på olika positioner </a:t>
            </a:r>
          </a:p>
          <a:p>
            <a:pPr algn="l">
              <a:lnSpc>
                <a:spcPct val="170000"/>
              </a:lnSpc>
            </a:pPr>
            <a:r>
              <a:rPr lang="sv-SE" sz="6400" dirty="0">
                <a:latin typeface="Courier New"/>
                <a:cs typeface="Courier New"/>
              </a:rPr>
              <a:t>- Försöka till att låta alla spela lika mycket (ej toppning) </a:t>
            </a:r>
          </a:p>
          <a:p>
            <a:pPr algn="l"/>
            <a:br>
              <a:rPr lang="sv-SE" sz="3500" dirty="0"/>
            </a:b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545118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267745"/>
            <a:ext cx="8569325" cy="730876"/>
          </a:xfrm>
        </p:spPr>
        <p:txBody>
          <a:bodyPr>
            <a:normAutofit fontScale="90000"/>
          </a:bodyPr>
          <a:lstStyle/>
          <a:p>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INFORMATIONSVÄGAR</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54534" y="1239254"/>
            <a:ext cx="8856996" cy="5351002"/>
          </a:xfrm>
        </p:spPr>
        <p:txBody>
          <a:bodyPr>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Information ut via: </a:t>
            </a:r>
          </a:p>
          <a:p>
            <a:pPr algn="l">
              <a:lnSpc>
                <a:spcPct val="170000"/>
              </a:lnSpc>
            </a:pPr>
            <a:r>
              <a:rPr lang="sv-SE" sz="6400" dirty="0">
                <a:latin typeface="Courier New" panose="02070309020205020404" pitchFamily="49" charset="0"/>
                <a:cs typeface="Courier New" panose="02070309020205020404" pitchFamily="49" charset="0"/>
              </a:rPr>
              <a:t>- </a:t>
            </a:r>
            <a:r>
              <a:rPr lang="sv-SE" sz="6400" dirty="0" err="1">
                <a:latin typeface="Courier New" panose="02070309020205020404" pitchFamily="49" charset="0"/>
                <a:cs typeface="Courier New" panose="02070309020205020404" pitchFamily="49" charset="0"/>
              </a:rPr>
              <a:t>Laget.se</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Träningstider och matchtider kommer finnas där. Samlingstider kommer  också finnas där samt vilka som spelar tillsammans vid vilket tillfälle. Håll koll  på kalender och nyheter. De går att prenumerera på. </a:t>
            </a:r>
          </a:p>
          <a:p>
            <a:pPr algn="l">
              <a:lnSpc>
                <a:spcPct val="170000"/>
              </a:lnSpc>
            </a:pPr>
            <a:r>
              <a:rPr lang="sv-SE" sz="6400" dirty="0">
                <a:latin typeface="Courier New" panose="02070309020205020404" pitchFamily="49" charset="0"/>
                <a:cs typeface="Courier New" panose="02070309020205020404" pitchFamily="49" charset="0"/>
              </a:rPr>
              <a:t>- Hemsidan (</a:t>
            </a:r>
            <a:r>
              <a:rPr lang="sv-SE" sz="6400" dirty="0" err="1">
                <a:latin typeface="Courier New" panose="02070309020205020404" pitchFamily="49" charset="0"/>
                <a:cs typeface="Courier New" panose="02070309020205020404" pitchFamily="49" charset="0"/>
              </a:rPr>
              <a:t>hklidkoping.se</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Ledares telefonnummer kommer finnas på hemsidan och vilken grupp/lag de tillhör om ni behöver anmäla att ert barn inte kan delta vid anmälningar.</a:t>
            </a:r>
          </a:p>
          <a:p>
            <a:pPr algn="l">
              <a:lnSpc>
                <a:spcPct val="170000"/>
              </a:lnSpc>
            </a:pPr>
            <a:r>
              <a:rPr lang="sv-SE" sz="6400" dirty="0">
                <a:latin typeface="Courier New" panose="02070309020205020404" pitchFamily="49" charset="0"/>
                <a:cs typeface="Courier New" panose="02070309020205020404" pitchFamily="49" charset="0"/>
              </a:rPr>
              <a:t>-</a:t>
            </a:r>
            <a:r>
              <a:rPr lang="sv-SE" sz="6400" dirty="0" err="1">
                <a:latin typeface="Courier New" panose="02070309020205020404" pitchFamily="49" charset="0"/>
                <a:cs typeface="Courier New" panose="02070309020205020404" pitchFamily="49" charset="0"/>
              </a:rPr>
              <a:t>Instagram</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Klubbhändelser m.m.</a:t>
            </a:r>
          </a:p>
          <a:p>
            <a:pPr algn="l"/>
            <a:br>
              <a:rPr lang="sv-SE" sz="6400" dirty="0"/>
            </a:br>
            <a:br>
              <a:rPr lang="sv-SE" sz="6400" dirty="0"/>
            </a:br>
            <a:endParaRPr lang="sv-SE" sz="64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4041462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1382</TotalTime>
  <Words>860</Words>
  <Application>Microsoft Office PowerPoint</Application>
  <PresentationFormat>Bredbild</PresentationFormat>
  <Paragraphs>365</Paragraphs>
  <Slides>13</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Calibri</vt:lpstr>
      <vt:lpstr>Calibri Light</vt:lpstr>
      <vt:lpstr>Courier New</vt:lpstr>
      <vt:lpstr>Office-tema</vt:lpstr>
      <vt:lpstr> VÄLKOMNA TILL HKL:S FÖRÄLDRAINFORMATION</vt:lpstr>
      <vt:lpstr> LEDARNA FÖR SÄSONGEN</vt:lpstr>
      <vt:lpstr> STYRELSEN 22/23</vt:lpstr>
      <vt:lpstr> KORT KLUBBINFO</vt:lpstr>
      <vt:lpstr> HKL:S MÅL MED UNGDOMSVERKSAMHETEN</vt:lpstr>
      <vt:lpstr> GULDTRÅDEN</vt:lpstr>
      <vt:lpstr> ÅLDERSINRIKTAD TRÄNING</vt:lpstr>
      <vt:lpstr> VAD GÄLLER INFÖR TRÄNING,MATCH,CUP M.M.</vt:lpstr>
      <vt:lpstr> INFORMATIONSVÄGAR</vt:lpstr>
      <vt:lpstr> ARBETSUPPGIFTER UNDER ÅRET</vt:lpstr>
      <vt:lpstr> FÖRÄLDRAROLLEN</vt:lpstr>
      <vt:lpstr> FÖRENINGSUPPDRAG</vt:lpstr>
      <vt:lpstr> HK LIDKÖPING #skbghäftigastehandbollsförening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 TILL HKL:S FÖRÄLDRAINFORMATION</dc:title>
  <dc:creator>Ann Johansson</dc:creator>
  <cp:lastModifiedBy>Petter Georgsson</cp:lastModifiedBy>
  <cp:revision>6</cp:revision>
  <dcterms:created xsi:type="dcterms:W3CDTF">2022-08-26T15:55:52Z</dcterms:created>
  <dcterms:modified xsi:type="dcterms:W3CDTF">2022-09-22T12:28:00Z</dcterms:modified>
</cp:coreProperties>
</file>