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8" r:id="rId1"/>
  </p:sldMasterIdLst>
  <p:sldIdLst>
    <p:sldId id="256" r:id="rId2"/>
    <p:sldId id="263" r:id="rId3"/>
    <p:sldId id="262" r:id="rId4"/>
    <p:sldId id="264" r:id="rId5"/>
    <p:sldId id="257" r:id="rId6"/>
    <p:sldId id="265" r:id="rId7"/>
    <p:sldId id="258" r:id="rId8"/>
    <p:sldId id="266" r:id="rId9"/>
    <p:sldId id="260" r:id="rId10"/>
    <p:sldId id="267" r:id="rId11"/>
    <p:sldId id="261" r:id="rId1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llanmörkt format 2 - Dekorfärg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3691"/>
    <p:restoredTop sz="94601"/>
  </p:normalViewPr>
  <p:slideViewPr>
    <p:cSldViewPr snapToGrid="0">
      <p:cViewPr>
        <p:scale>
          <a:sx n="124" d="100"/>
          <a:sy n="124" d="100"/>
        </p:scale>
        <p:origin x="144" y="-6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2025-09-18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7255597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2025-09-18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9198150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2025-09-18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28396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2025-09-18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29588914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2025-09-18</a:t>
            </a:fld>
            <a:endParaRPr lang="sv-SE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767464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2025-09-18</a:t>
            </a:fld>
            <a:endParaRPr lang="sv-SE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136687207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2025-09-18</a:t>
            </a:fld>
            <a:endParaRPr lang="sv-SE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6500081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2025-09-18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19744488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sv-SE"/>
              <a:t>Klicka på ikonen för att lägga till en bild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2025-09-18</a:t>
            </a:fld>
            <a:endParaRPr lang="sv-S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8812342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2025-09-18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369426698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FE7C49E-F723-9244-A3C9-EB9ED3F516C2}" type="datetimeFigureOut">
              <a:rPr lang="sv-SE" smtClean="0"/>
              <a:t>2025-09-18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41964097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FE7C49E-F723-9244-A3C9-EB9ED3F516C2}" type="datetimeFigureOut">
              <a:rPr lang="sv-SE" smtClean="0"/>
              <a:t>2025-09-18</a:t>
            </a:fld>
            <a:endParaRPr lang="sv-SE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sv-SE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C34F1F-72C3-874B-AF04-D6C51F4E2357}" type="slidenum">
              <a:rPr lang="sv-SE" smtClean="0"/>
              <a:t>‹#›</a:t>
            </a:fld>
            <a:endParaRPr lang="sv-SE"/>
          </a:p>
        </p:txBody>
      </p:sp>
    </p:spTree>
    <p:extLst>
      <p:ext uri="{BB962C8B-B14F-4D97-AF65-F5344CB8AC3E}">
        <p14:creationId xmlns:p14="http://schemas.microsoft.com/office/powerpoint/2010/main" val="256020234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9" r:id="rId1"/>
    <p:sldLayoutId id="2147483740" r:id="rId2"/>
    <p:sldLayoutId id="2147483741" r:id="rId3"/>
    <p:sldLayoutId id="2147483742" r:id="rId4"/>
    <p:sldLayoutId id="2147483743" r:id="rId5"/>
    <p:sldLayoutId id="2147483744" r:id="rId6"/>
    <p:sldLayoutId id="2147483745" r:id="rId7"/>
    <p:sldLayoutId id="2147483746" r:id="rId8"/>
    <p:sldLayoutId id="2147483747" r:id="rId9"/>
    <p:sldLayoutId id="2147483748" r:id="rId10"/>
    <p:sldLayoutId id="214748374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964CBE2-084A-47DF-A704-CF5F6217B56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/>
          </a:solidFill>
          <a:ln w="12700" cap="flat" cmpd="sng" algn="ctr">
            <a:noFill/>
            <a:prstDash val="solid"/>
            <a:miter lim="800000"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D635EBA8-BD80-CE33-407C-733B16A55403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838199" y="1174819"/>
            <a:ext cx="4826795" cy="2858363"/>
          </a:xfrm>
        </p:spPr>
        <p:txBody>
          <a:bodyPr>
            <a:normAutofit/>
          </a:bodyPr>
          <a:lstStyle/>
          <a:p>
            <a:pPr algn="l"/>
            <a:r>
              <a:rPr lang="sv-SE" sz="5000">
                <a:solidFill>
                  <a:schemeClr val="bg1"/>
                </a:solidFill>
              </a:rPr>
              <a:t>Guldtråden – Spelarutveckling 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779124A1-8256-227C-5390-3FF406F0481A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5024" y="4414180"/>
            <a:ext cx="4830283" cy="1594507"/>
          </a:xfrm>
        </p:spPr>
        <p:txBody>
          <a:bodyPr>
            <a:normAutofit/>
          </a:bodyPr>
          <a:lstStyle/>
          <a:p>
            <a:pPr algn="l"/>
            <a:endParaRPr lang="sv-SE">
              <a:solidFill>
                <a:schemeClr val="bg1"/>
              </a:solidFill>
            </a:endParaRPr>
          </a:p>
        </p:txBody>
      </p:sp>
      <p:pic>
        <p:nvPicPr>
          <p:cNvPr id="4" name="Picture 6" descr="Guldtråden">
            <a:extLst>
              <a:ext uri="{FF2B5EF4-FFF2-40B4-BE49-F238E27FC236}">
                <a16:creationId xmlns:a16="http://schemas.microsoft.com/office/drawing/2014/main" id="{D1345468-EA63-CC6D-4E2F-8E3A1A02359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6096000" y="841375"/>
            <a:ext cx="5260975" cy="4707593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  <p:sp>
        <p:nvSpPr>
          <p:cNvPr id="11" name="Freeform: Shape 10">
            <a:extLst>
              <a:ext uri="{FF2B5EF4-FFF2-40B4-BE49-F238E27FC236}">
                <a16:creationId xmlns:a16="http://schemas.microsoft.com/office/drawing/2014/main" id="{686A5CBB-E03B-4019-8BCD-78975D39E4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13" name="Freeform: Shape 12">
            <a:extLst>
              <a:ext uri="{FF2B5EF4-FFF2-40B4-BE49-F238E27FC236}">
                <a16:creationId xmlns:a16="http://schemas.microsoft.com/office/drawing/2014/main" id="{94993204-9792-4E61-A83C-73D4379E2B1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096000" y="4138312"/>
            <a:ext cx="5260975" cy="1410656"/>
          </a:xfrm>
          <a:custGeom>
            <a:avLst/>
            <a:gdLst>
              <a:gd name="connsiteX0" fmla="*/ 5260975 w 5260975"/>
              <a:gd name="connsiteY0" fmla="*/ 0 h 1410656"/>
              <a:gd name="connsiteX1" fmla="*/ 5260975 w 5260975"/>
              <a:gd name="connsiteY1" fmla="*/ 221634 h 1410656"/>
              <a:gd name="connsiteX2" fmla="*/ 5226503 w 5260975"/>
              <a:gd name="connsiteY2" fmla="*/ 237063 h 1410656"/>
              <a:gd name="connsiteX3" fmla="*/ 5206341 w 5260975"/>
              <a:gd name="connsiteY3" fmla="*/ 245128 h 1410656"/>
              <a:gd name="connsiteX4" fmla="*/ 5123287 w 5260975"/>
              <a:gd name="connsiteY4" fmla="*/ 297073 h 1410656"/>
              <a:gd name="connsiteX5" fmla="*/ 5048107 w 5260975"/>
              <a:gd name="connsiteY5" fmla="*/ 361307 h 1410656"/>
              <a:gd name="connsiteX6" fmla="*/ 4992899 w 5260975"/>
              <a:gd name="connsiteY6" fmla="*/ 437542 h 1410656"/>
              <a:gd name="connsiteX7" fmla="*/ 4977440 w 5260975"/>
              <a:gd name="connsiteY7" fmla="*/ 455690 h 1410656"/>
              <a:gd name="connsiteX8" fmla="*/ 4935193 w 5260975"/>
              <a:gd name="connsiteY8" fmla="*/ 478445 h 1410656"/>
              <a:gd name="connsiteX9" fmla="*/ 4897844 w 5260975"/>
              <a:gd name="connsiteY9" fmla="*/ 495535 h 1410656"/>
              <a:gd name="connsiteX10" fmla="*/ 4870767 w 5260975"/>
              <a:gd name="connsiteY10" fmla="*/ 514451 h 1410656"/>
              <a:gd name="connsiteX11" fmla="*/ 4847916 w 5260975"/>
              <a:gd name="connsiteY11" fmla="*/ 531830 h 1410656"/>
              <a:gd name="connsiteX12" fmla="*/ 4796163 w 5260975"/>
              <a:gd name="connsiteY12" fmla="*/ 576765 h 1410656"/>
              <a:gd name="connsiteX13" fmla="*/ 4738843 w 5260975"/>
              <a:gd name="connsiteY13" fmla="*/ 614691 h 1410656"/>
              <a:gd name="connsiteX14" fmla="*/ 4692755 w 5260975"/>
              <a:gd name="connsiteY14" fmla="*/ 661162 h 1410656"/>
              <a:gd name="connsiteX15" fmla="*/ 4673744 w 5260975"/>
              <a:gd name="connsiteY15" fmla="*/ 686318 h 1410656"/>
              <a:gd name="connsiteX16" fmla="*/ 4633801 w 5260975"/>
              <a:gd name="connsiteY16" fmla="*/ 703505 h 1410656"/>
              <a:gd name="connsiteX17" fmla="*/ 4590499 w 5260975"/>
              <a:gd name="connsiteY17" fmla="*/ 730389 h 1410656"/>
              <a:gd name="connsiteX18" fmla="*/ 4559773 w 5260975"/>
              <a:gd name="connsiteY18" fmla="*/ 757081 h 1410656"/>
              <a:gd name="connsiteX19" fmla="*/ 4536059 w 5260975"/>
              <a:gd name="connsiteY19" fmla="*/ 774940 h 1410656"/>
              <a:gd name="connsiteX20" fmla="*/ 4502549 w 5260975"/>
              <a:gd name="connsiteY20" fmla="*/ 792895 h 1410656"/>
              <a:gd name="connsiteX21" fmla="*/ 4468944 w 5260975"/>
              <a:gd name="connsiteY21" fmla="*/ 816419 h 1410656"/>
              <a:gd name="connsiteX22" fmla="*/ 4452622 w 5260975"/>
              <a:gd name="connsiteY22" fmla="*/ 830917 h 1410656"/>
              <a:gd name="connsiteX23" fmla="*/ 4421032 w 5260975"/>
              <a:gd name="connsiteY23" fmla="*/ 855016 h 1410656"/>
              <a:gd name="connsiteX24" fmla="*/ 4388483 w 5260975"/>
              <a:gd name="connsiteY24" fmla="*/ 877484 h 1410656"/>
              <a:gd name="connsiteX25" fmla="*/ 4327321 w 5260975"/>
              <a:gd name="connsiteY25" fmla="*/ 903216 h 1410656"/>
              <a:gd name="connsiteX26" fmla="*/ 4271633 w 5260975"/>
              <a:gd name="connsiteY26" fmla="*/ 941046 h 1410656"/>
              <a:gd name="connsiteX27" fmla="*/ 4227465 w 5260975"/>
              <a:gd name="connsiteY27" fmla="*/ 968698 h 1410656"/>
              <a:gd name="connsiteX28" fmla="*/ 4201733 w 5260975"/>
              <a:gd name="connsiteY28" fmla="*/ 986846 h 1410656"/>
              <a:gd name="connsiteX29" fmla="*/ 4154494 w 5260975"/>
              <a:gd name="connsiteY29" fmla="*/ 1027364 h 1410656"/>
              <a:gd name="connsiteX30" fmla="*/ 4081234 w 5260975"/>
              <a:gd name="connsiteY30" fmla="*/ 1069994 h 1410656"/>
              <a:gd name="connsiteX31" fmla="*/ 4036971 w 5260975"/>
              <a:gd name="connsiteY31" fmla="*/ 1093038 h 1410656"/>
              <a:gd name="connsiteX32" fmla="*/ 3941725 w 5260975"/>
              <a:gd name="connsiteY32" fmla="*/ 1127796 h 1410656"/>
              <a:gd name="connsiteX33" fmla="*/ 3910999 w 5260975"/>
              <a:gd name="connsiteY33" fmla="*/ 1140182 h 1410656"/>
              <a:gd name="connsiteX34" fmla="*/ 3875859 w 5260975"/>
              <a:gd name="connsiteY34" fmla="*/ 1148343 h 1410656"/>
              <a:gd name="connsiteX35" fmla="*/ 3819401 w 5260975"/>
              <a:gd name="connsiteY35" fmla="*/ 1167642 h 1410656"/>
              <a:gd name="connsiteX36" fmla="*/ 3709176 w 5260975"/>
              <a:gd name="connsiteY36" fmla="*/ 1200863 h 1410656"/>
              <a:gd name="connsiteX37" fmla="*/ 3684981 w 5260975"/>
              <a:gd name="connsiteY37" fmla="*/ 1205952 h 1410656"/>
              <a:gd name="connsiteX38" fmla="*/ 3623338 w 5260975"/>
              <a:gd name="connsiteY38" fmla="*/ 1227363 h 1410656"/>
              <a:gd name="connsiteX39" fmla="*/ 3586373 w 5260975"/>
              <a:gd name="connsiteY39" fmla="*/ 1241765 h 1410656"/>
              <a:gd name="connsiteX40" fmla="*/ 3555743 w 5260975"/>
              <a:gd name="connsiteY40" fmla="*/ 1250023 h 1410656"/>
              <a:gd name="connsiteX41" fmla="*/ 3528667 w 5260975"/>
              <a:gd name="connsiteY41" fmla="*/ 1253864 h 1410656"/>
              <a:gd name="connsiteX42" fmla="*/ 3457424 w 5260975"/>
              <a:gd name="connsiteY42" fmla="*/ 1272874 h 1410656"/>
              <a:gd name="connsiteX43" fmla="*/ 3429003 w 5260975"/>
              <a:gd name="connsiteY43" fmla="*/ 1280364 h 1410656"/>
              <a:gd name="connsiteX44" fmla="*/ 3355264 w 5260975"/>
              <a:gd name="connsiteY44" fmla="*/ 1306096 h 1410656"/>
              <a:gd name="connsiteX45" fmla="*/ 3292757 w 5260975"/>
              <a:gd name="connsiteY45" fmla="*/ 1323090 h 1410656"/>
              <a:gd name="connsiteX46" fmla="*/ 3266643 w 5260975"/>
              <a:gd name="connsiteY46" fmla="*/ 1331251 h 1410656"/>
              <a:gd name="connsiteX47" fmla="*/ 3206921 w 5260975"/>
              <a:gd name="connsiteY47" fmla="*/ 1344886 h 1410656"/>
              <a:gd name="connsiteX48" fmla="*/ 3173123 w 5260975"/>
              <a:gd name="connsiteY48" fmla="*/ 1354488 h 1410656"/>
              <a:gd name="connsiteX49" fmla="*/ 3090646 w 5260975"/>
              <a:gd name="connsiteY49" fmla="*/ 1365337 h 1410656"/>
              <a:gd name="connsiteX50" fmla="*/ 3005480 w 5260975"/>
              <a:gd name="connsiteY50" fmla="*/ 1375802 h 1410656"/>
              <a:gd name="connsiteX51" fmla="*/ 2958721 w 5260975"/>
              <a:gd name="connsiteY51" fmla="*/ 1379259 h 1410656"/>
              <a:gd name="connsiteX52" fmla="*/ 2917915 w 5260975"/>
              <a:gd name="connsiteY52" fmla="*/ 1384733 h 1410656"/>
              <a:gd name="connsiteX53" fmla="*/ 2882389 w 5260975"/>
              <a:gd name="connsiteY53" fmla="*/ 1388189 h 1410656"/>
              <a:gd name="connsiteX54" fmla="*/ 2825837 w 5260975"/>
              <a:gd name="connsiteY54" fmla="*/ 1395198 h 1410656"/>
              <a:gd name="connsiteX55" fmla="*/ 2802313 w 5260975"/>
              <a:gd name="connsiteY55" fmla="*/ 1397023 h 1410656"/>
              <a:gd name="connsiteX56" fmla="*/ 2746816 w 5260975"/>
              <a:gd name="connsiteY56" fmla="*/ 1396926 h 1410656"/>
              <a:gd name="connsiteX57" fmla="*/ 2727517 w 5260975"/>
              <a:gd name="connsiteY57" fmla="*/ 1395966 h 1410656"/>
              <a:gd name="connsiteX58" fmla="*/ 2690359 w 5260975"/>
              <a:gd name="connsiteY58" fmla="*/ 1384060 h 1410656"/>
              <a:gd name="connsiteX59" fmla="*/ 2685943 w 5260975"/>
              <a:gd name="connsiteY59" fmla="*/ 1383196 h 1410656"/>
              <a:gd name="connsiteX60" fmla="*/ 2661554 w 5260975"/>
              <a:gd name="connsiteY60" fmla="*/ 1378491 h 1410656"/>
              <a:gd name="connsiteX61" fmla="*/ 2648208 w 5260975"/>
              <a:gd name="connsiteY61" fmla="*/ 1376955 h 1410656"/>
              <a:gd name="connsiteX62" fmla="*/ 2597512 w 5260975"/>
              <a:gd name="connsiteY62" fmla="*/ 1367162 h 1410656"/>
              <a:gd name="connsiteX63" fmla="*/ 2568324 w 5260975"/>
              <a:gd name="connsiteY63" fmla="*/ 1362553 h 1410656"/>
              <a:gd name="connsiteX64" fmla="*/ 2544704 w 5260975"/>
              <a:gd name="connsiteY64" fmla="*/ 1363225 h 1410656"/>
              <a:gd name="connsiteX65" fmla="*/ 2503225 w 5260975"/>
              <a:gd name="connsiteY65" fmla="*/ 1364089 h 1410656"/>
              <a:gd name="connsiteX66" fmla="*/ 2489975 w 5260975"/>
              <a:gd name="connsiteY66" fmla="*/ 1366298 h 1410656"/>
              <a:gd name="connsiteX67" fmla="*/ 2430061 w 5260975"/>
              <a:gd name="connsiteY67" fmla="*/ 1359960 h 1410656"/>
              <a:gd name="connsiteX68" fmla="*/ 2395880 w 5260975"/>
              <a:gd name="connsiteY68" fmla="*/ 1359480 h 1410656"/>
              <a:gd name="connsiteX69" fmla="*/ 2357378 w 5260975"/>
              <a:gd name="connsiteY69" fmla="*/ 1351607 h 1410656"/>
              <a:gd name="connsiteX70" fmla="*/ 2346145 w 5260975"/>
              <a:gd name="connsiteY70" fmla="*/ 1351991 h 1410656"/>
              <a:gd name="connsiteX71" fmla="*/ 2333567 w 5260975"/>
              <a:gd name="connsiteY71" fmla="*/ 1352663 h 1410656"/>
              <a:gd name="connsiteX72" fmla="*/ 2294968 w 5260975"/>
              <a:gd name="connsiteY72" fmla="*/ 1353240 h 1410656"/>
              <a:gd name="connsiteX73" fmla="*/ 2271540 w 5260975"/>
              <a:gd name="connsiteY73" fmla="*/ 1356120 h 1410656"/>
              <a:gd name="connsiteX74" fmla="*/ 2226895 w 5260975"/>
              <a:gd name="connsiteY74" fmla="*/ 1354392 h 1410656"/>
              <a:gd name="connsiteX75" fmla="*/ 2210379 w 5260975"/>
              <a:gd name="connsiteY75" fmla="*/ 1356888 h 1410656"/>
              <a:gd name="connsiteX76" fmla="*/ 2168613 w 5260975"/>
              <a:gd name="connsiteY76" fmla="*/ 1357176 h 1410656"/>
              <a:gd name="connsiteX77" fmla="*/ 2131167 w 5260975"/>
              <a:gd name="connsiteY77" fmla="*/ 1355736 h 1410656"/>
              <a:gd name="connsiteX78" fmla="*/ 2095065 w 5260975"/>
              <a:gd name="connsiteY78" fmla="*/ 1356504 h 1410656"/>
              <a:gd name="connsiteX79" fmla="*/ 2069237 w 5260975"/>
              <a:gd name="connsiteY79" fmla="*/ 1359672 h 1410656"/>
              <a:gd name="connsiteX80" fmla="*/ 2041201 w 5260975"/>
              <a:gd name="connsiteY80" fmla="*/ 1361592 h 1410656"/>
              <a:gd name="connsiteX81" fmla="*/ 1963909 w 5260975"/>
              <a:gd name="connsiteY81" fmla="*/ 1373018 h 1410656"/>
              <a:gd name="connsiteX82" fmla="*/ 1949603 w 5260975"/>
              <a:gd name="connsiteY82" fmla="*/ 1370234 h 1410656"/>
              <a:gd name="connsiteX83" fmla="*/ 1868373 w 5260975"/>
              <a:gd name="connsiteY83" fmla="*/ 1367641 h 1410656"/>
              <a:gd name="connsiteX84" fmla="*/ 1850707 w 5260975"/>
              <a:gd name="connsiteY84" fmla="*/ 1367834 h 1410656"/>
              <a:gd name="connsiteX85" fmla="*/ 1803275 w 5260975"/>
              <a:gd name="connsiteY85" fmla="*/ 1356504 h 1410656"/>
              <a:gd name="connsiteX86" fmla="*/ 1730112 w 5260975"/>
              <a:gd name="connsiteY86" fmla="*/ 1374459 h 1410656"/>
              <a:gd name="connsiteX87" fmla="*/ 1661652 w 5260975"/>
              <a:gd name="connsiteY87" fmla="*/ 1396926 h 1410656"/>
              <a:gd name="connsiteX88" fmla="*/ 1653011 w 5260975"/>
              <a:gd name="connsiteY88" fmla="*/ 1399807 h 1410656"/>
              <a:gd name="connsiteX89" fmla="*/ 1628431 w 5260975"/>
              <a:gd name="connsiteY89" fmla="*/ 1404704 h 1410656"/>
              <a:gd name="connsiteX90" fmla="*/ 1597995 w 5260975"/>
              <a:gd name="connsiteY90" fmla="*/ 1406432 h 1410656"/>
              <a:gd name="connsiteX91" fmla="*/ 1559396 w 5260975"/>
              <a:gd name="connsiteY91" fmla="*/ 1410656 h 1410656"/>
              <a:gd name="connsiteX92" fmla="*/ 1528480 w 5260975"/>
              <a:gd name="connsiteY92" fmla="*/ 1405375 h 1410656"/>
              <a:gd name="connsiteX93" fmla="*/ 1485272 w 5260975"/>
              <a:gd name="connsiteY93" fmla="*/ 1397502 h 1410656"/>
              <a:gd name="connsiteX94" fmla="*/ 1444562 w 5260975"/>
              <a:gd name="connsiteY94" fmla="*/ 1390013 h 1410656"/>
              <a:gd name="connsiteX95" fmla="*/ 1431696 w 5260975"/>
              <a:gd name="connsiteY95" fmla="*/ 1398846 h 1410656"/>
              <a:gd name="connsiteX96" fmla="*/ 1411821 w 5260975"/>
              <a:gd name="connsiteY96" fmla="*/ 1406527 h 1410656"/>
              <a:gd name="connsiteX97" fmla="*/ 1389738 w 5260975"/>
              <a:gd name="connsiteY97" fmla="*/ 1397310 h 1410656"/>
              <a:gd name="connsiteX98" fmla="*/ 1338081 w 5260975"/>
              <a:gd name="connsiteY98" fmla="*/ 1378204 h 1410656"/>
              <a:gd name="connsiteX99" fmla="*/ 1305436 w 5260975"/>
              <a:gd name="connsiteY99" fmla="*/ 1377339 h 1410656"/>
              <a:gd name="connsiteX100" fmla="*/ 1234481 w 5260975"/>
              <a:gd name="connsiteY100" fmla="*/ 1369178 h 1410656"/>
              <a:gd name="connsiteX101" fmla="*/ 1188106 w 5260975"/>
              <a:gd name="connsiteY101" fmla="*/ 1357560 h 1410656"/>
              <a:gd name="connsiteX102" fmla="*/ 1154790 w 5260975"/>
              <a:gd name="connsiteY102" fmla="*/ 1344406 h 1410656"/>
              <a:gd name="connsiteX103" fmla="*/ 1107069 w 5260975"/>
              <a:gd name="connsiteY103" fmla="*/ 1327219 h 1410656"/>
              <a:gd name="connsiteX104" fmla="*/ 1059158 w 5260975"/>
              <a:gd name="connsiteY104" fmla="*/ 1318290 h 1410656"/>
              <a:gd name="connsiteX105" fmla="*/ 1024496 w 5260975"/>
              <a:gd name="connsiteY105" fmla="*/ 1307056 h 1410656"/>
              <a:gd name="connsiteX106" fmla="*/ 982153 w 5260975"/>
              <a:gd name="connsiteY106" fmla="*/ 1299374 h 1410656"/>
              <a:gd name="connsiteX107" fmla="*/ 946628 w 5260975"/>
              <a:gd name="connsiteY107" fmla="*/ 1299087 h 1410656"/>
              <a:gd name="connsiteX108" fmla="*/ 890939 w 5260975"/>
              <a:gd name="connsiteY108" fmla="*/ 1300431 h 1410656"/>
              <a:gd name="connsiteX109" fmla="*/ 822769 w 5260975"/>
              <a:gd name="connsiteY109" fmla="*/ 1277196 h 1410656"/>
              <a:gd name="connsiteX110" fmla="*/ 795212 w 5260975"/>
              <a:gd name="connsiteY110" fmla="*/ 1272010 h 1410656"/>
              <a:gd name="connsiteX111" fmla="*/ 769288 w 5260975"/>
              <a:gd name="connsiteY111" fmla="*/ 1269610 h 1410656"/>
              <a:gd name="connsiteX112" fmla="*/ 714271 w 5260975"/>
              <a:gd name="connsiteY112" fmla="*/ 1254152 h 1410656"/>
              <a:gd name="connsiteX113" fmla="*/ 691900 w 5260975"/>
              <a:gd name="connsiteY113" fmla="*/ 1249062 h 1410656"/>
              <a:gd name="connsiteX114" fmla="*/ 660598 w 5260975"/>
              <a:gd name="connsiteY114" fmla="*/ 1249159 h 1410656"/>
              <a:gd name="connsiteX115" fmla="*/ 603662 w 5260975"/>
              <a:gd name="connsiteY115" fmla="*/ 1242054 h 1410656"/>
              <a:gd name="connsiteX116" fmla="*/ 546821 w 5260975"/>
              <a:gd name="connsiteY116" fmla="*/ 1221314 h 1410656"/>
              <a:gd name="connsiteX117" fmla="*/ 522721 w 5260975"/>
              <a:gd name="connsiteY117" fmla="*/ 1223330 h 1410656"/>
              <a:gd name="connsiteX118" fmla="*/ 514080 w 5260975"/>
              <a:gd name="connsiteY118" fmla="*/ 1222851 h 1410656"/>
              <a:gd name="connsiteX119" fmla="*/ 436404 w 5260975"/>
              <a:gd name="connsiteY119" fmla="*/ 1211424 h 1410656"/>
              <a:gd name="connsiteX120" fmla="*/ 428626 w 5260975"/>
              <a:gd name="connsiteY120" fmla="*/ 1210177 h 1410656"/>
              <a:gd name="connsiteX121" fmla="*/ 392141 w 5260975"/>
              <a:gd name="connsiteY121" fmla="*/ 1199999 h 1410656"/>
              <a:gd name="connsiteX122" fmla="*/ 300157 w 5260975"/>
              <a:gd name="connsiteY122" fmla="*/ 1193662 h 1410656"/>
              <a:gd name="connsiteX123" fmla="*/ 294493 w 5260975"/>
              <a:gd name="connsiteY123" fmla="*/ 1192894 h 1410656"/>
              <a:gd name="connsiteX124" fmla="*/ 263671 w 5260975"/>
              <a:gd name="connsiteY124" fmla="*/ 1197982 h 1410656"/>
              <a:gd name="connsiteX125" fmla="*/ 248406 w 5260975"/>
              <a:gd name="connsiteY125" fmla="*/ 1205184 h 1410656"/>
              <a:gd name="connsiteX126" fmla="*/ 224594 w 5260975"/>
              <a:gd name="connsiteY126" fmla="*/ 1212673 h 1410656"/>
              <a:gd name="connsiteX127" fmla="*/ 200398 w 5260975"/>
              <a:gd name="connsiteY127" fmla="*/ 1215458 h 1410656"/>
              <a:gd name="connsiteX128" fmla="*/ 159783 w 5260975"/>
              <a:gd name="connsiteY128" fmla="*/ 1204127 h 1410656"/>
              <a:gd name="connsiteX129" fmla="*/ 144997 w 5260975"/>
              <a:gd name="connsiteY129" fmla="*/ 1202975 h 1410656"/>
              <a:gd name="connsiteX130" fmla="*/ 112064 w 5260975"/>
              <a:gd name="connsiteY130" fmla="*/ 1197503 h 1410656"/>
              <a:gd name="connsiteX131" fmla="*/ 83259 w 5260975"/>
              <a:gd name="connsiteY131" fmla="*/ 1197887 h 1410656"/>
              <a:gd name="connsiteX132" fmla="*/ 60120 w 5260975"/>
              <a:gd name="connsiteY132" fmla="*/ 1206624 h 1410656"/>
              <a:gd name="connsiteX133" fmla="*/ 26514 w 5260975"/>
              <a:gd name="connsiteY133" fmla="*/ 1208352 h 1410656"/>
              <a:gd name="connsiteX134" fmla="*/ 4814 w 5260975"/>
              <a:gd name="connsiteY134" fmla="*/ 1202015 h 1410656"/>
              <a:gd name="connsiteX135" fmla="*/ 398 w 5260975"/>
              <a:gd name="connsiteY135" fmla="*/ 1201152 h 1410656"/>
              <a:gd name="connsiteX136" fmla="*/ 0 w 5260975"/>
              <a:gd name="connsiteY136" fmla="*/ 1201150 h 1410656"/>
              <a:gd name="connsiteX137" fmla="*/ 0 w 5260975"/>
              <a:gd name="connsiteY137" fmla="*/ 1004512 h 1410656"/>
              <a:gd name="connsiteX138" fmla="*/ 30355 w 5260975"/>
              <a:gd name="connsiteY138" fmla="*/ 1002784 h 1410656"/>
              <a:gd name="connsiteX139" fmla="*/ 52151 w 5260975"/>
              <a:gd name="connsiteY139" fmla="*/ 997695 h 1410656"/>
              <a:gd name="connsiteX140" fmla="*/ 64248 w 5260975"/>
              <a:gd name="connsiteY140" fmla="*/ 994430 h 1410656"/>
              <a:gd name="connsiteX141" fmla="*/ 126370 w 5260975"/>
              <a:gd name="connsiteY141" fmla="*/ 985405 h 1410656"/>
              <a:gd name="connsiteX142" fmla="*/ 154022 w 5260975"/>
              <a:gd name="connsiteY142" fmla="*/ 975708 h 1410656"/>
              <a:gd name="connsiteX143" fmla="*/ 161512 w 5260975"/>
              <a:gd name="connsiteY143" fmla="*/ 974268 h 1410656"/>
              <a:gd name="connsiteX144" fmla="*/ 202510 w 5260975"/>
              <a:gd name="connsiteY144" fmla="*/ 978300 h 1410656"/>
              <a:gd name="connsiteX145" fmla="*/ 233235 w 5260975"/>
              <a:gd name="connsiteY145" fmla="*/ 993950 h 1410656"/>
              <a:gd name="connsiteX146" fmla="*/ 239188 w 5260975"/>
              <a:gd name="connsiteY146" fmla="*/ 999231 h 1410656"/>
              <a:gd name="connsiteX147" fmla="*/ 324834 w 5260975"/>
              <a:gd name="connsiteY147" fmla="*/ 997407 h 1410656"/>
              <a:gd name="connsiteX148" fmla="*/ 337987 w 5260975"/>
              <a:gd name="connsiteY148" fmla="*/ 995198 h 1410656"/>
              <a:gd name="connsiteX149" fmla="*/ 401550 w 5260975"/>
              <a:gd name="connsiteY149" fmla="*/ 1004416 h 1410656"/>
              <a:gd name="connsiteX150" fmla="*/ 420081 w 5260975"/>
              <a:gd name="connsiteY150" fmla="*/ 1006240 h 1410656"/>
              <a:gd name="connsiteX151" fmla="*/ 486523 w 5260975"/>
              <a:gd name="connsiteY151" fmla="*/ 1014498 h 1410656"/>
              <a:gd name="connsiteX152" fmla="*/ 495932 w 5260975"/>
              <a:gd name="connsiteY152" fmla="*/ 1006817 h 1410656"/>
              <a:gd name="connsiteX153" fmla="*/ 523009 w 5260975"/>
              <a:gd name="connsiteY153" fmla="*/ 987517 h 1410656"/>
              <a:gd name="connsiteX154" fmla="*/ 576393 w 5260975"/>
              <a:gd name="connsiteY154" fmla="*/ 970427 h 1410656"/>
              <a:gd name="connsiteX155" fmla="*/ 590892 w 5260975"/>
              <a:gd name="connsiteY155" fmla="*/ 971387 h 1410656"/>
              <a:gd name="connsiteX156" fmla="*/ 627569 w 5260975"/>
              <a:gd name="connsiteY156" fmla="*/ 999904 h 1410656"/>
              <a:gd name="connsiteX157" fmla="*/ 645429 w 5260975"/>
              <a:gd name="connsiteY157" fmla="*/ 1011329 h 1410656"/>
              <a:gd name="connsiteX158" fmla="*/ 696125 w 5260975"/>
              <a:gd name="connsiteY158" fmla="*/ 1032356 h 1410656"/>
              <a:gd name="connsiteX159" fmla="*/ 700349 w 5260975"/>
              <a:gd name="connsiteY159" fmla="*/ 1036197 h 1410656"/>
              <a:gd name="connsiteX160" fmla="*/ 737795 w 5260975"/>
              <a:gd name="connsiteY160" fmla="*/ 1081804 h 1410656"/>
              <a:gd name="connsiteX161" fmla="*/ 746244 w 5260975"/>
              <a:gd name="connsiteY161" fmla="*/ 1089581 h 1410656"/>
              <a:gd name="connsiteX162" fmla="*/ 756422 w 5260975"/>
              <a:gd name="connsiteY162" fmla="*/ 1101680 h 1410656"/>
              <a:gd name="connsiteX163" fmla="*/ 788202 w 5260975"/>
              <a:gd name="connsiteY163" fmla="*/ 1125108 h 1410656"/>
              <a:gd name="connsiteX164" fmla="*/ 827569 w 5260975"/>
              <a:gd name="connsiteY164" fmla="*/ 1132596 h 1410656"/>
              <a:gd name="connsiteX165" fmla="*/ 875097 w 5260975"/>
              <a:gd name="connsiteY165" fmla="*/ 1144022 h 1410656"/>
              <a:gd name="connsiteX166" fmla="*/ 894972 w 5260975"/>
              <a:gd name="connsiteY166" fmla="*/ 1151704 h 1410656"/>
              <a:gd name="connsiteX167" fmla="*/ 948260 w 5260975"/>
              <a:gd name="connsiteY167" fmla="*/ 1166298 h 1410656"/>
              <a:gd name="connsiteX168" fmla="*/ 986282 w 5260975"/>
              <a:gd name="connsiteY168" fmla="*/ 1178588 h 1410656"/>
              <a:gd name="connsiteX169" fmla="*/ 1041107 w 5260975"/>
              <a:gd name="connsiteY169" fmla="*/ 1185789 h 1410656"/>
              <a:gd name="connsiteX170" fmla="*/ 1067703 w 5260975"/>
              <a:gd name="connsiteY170" fmla="*/ 1186076 h 1410656"/>
              <a:gd name="connsiteX171" fmla="*/ 1116574 w 5260975"/>
              <a:gd name="connsiteY171" fmla="*/ 1222946 h 1410656"/>
              <a:gd name="connsiteX172" fmla="*/ 1155557 w 5260975"/>
              <a:gd name="connsiteY172" fmla="*/ 1247335 h 1410656"/>
              <a:gd name="connsiteX173" fmla="*/ 1196556 w 5260975"/>
              <a:gd name="connsiteY173" fmla="*/ 1235525 h 1410656"/>
              <a:gd name="connsiteX174" fmla="*/ 1207693 w 5260975"/>
              <a:gd name="connsiteY174" fmla="*/ 1224387 h 1410656"/>
              <a:gd name="connsiteX175" fmla="*/ 1274904 w 5260975"/>
              <a:gd name="connsiteY175" fmla="*/ 1213826 h 1410656"/>
              <a:gd name="connsiteX176" fmla="*/ 1370919 w 5260975"/>
              <a:gd name="connsiteY176" fmla="*/ 1213442 h 1410656"/>
              <a:gd name="connsiteX177" fmla="*/ 1530593 w 5260975"/>
              <a:gd name="connsiteY177" fmla="*/ 1189437 h 1410656"/>
              <a:gd name="connsiteX178" fmla="*/ 1558436 w 5260975"/>
              <a:gd name="connsiteY178" fmla="*/ 1178299 h 1410656"/>
              <a:gd name="connsiteX179" fmla="*/ 1589737 w 5260975"/>
              <a:gd name="connsiteY179" fmla="*/ 1175515 h 1410656"/>
              <a:gd name="connsiteX180" fmla="*/ 1601740 w 5260975"/>
              <a:gd name="connsiteY180" fmla="*/ 1182333 h 1410656"/>
              <a:gd name="connsiteX181" fmla="*/ 1654259 w 5260975"/>
              <a:gd name="connsiteY181" fmla="*/ 1192510 h 1410656"/>
              <a:gd name="connsiteX182" fmla="*/ 1664246 w 5260975"/>
              <a:gd name="connsiteY182" fmla="*/ 1192702 h 1410656"/>
              <a:gd name="connsiteX183" fmla="*/ 1698427 w 5260975"/>
              <a:gd name="connsiteY183" fmla="*/ 1188381 h 1410656"/>
              <a:gd name="connsiteX184" fmla="*/ 1730112 w 5260975"/>
              <a:gd name="connsiteY184" fmla="*/ 1185885 h 1410656"/>
              <a:gd name="connsiteX185" fmla="*/ 1809996 w 5260975"/>
              <a:gd name="connsiteY185" fmla="*/ 1194046 h 1410656"/>
              <a:gd name="connsiteX186" fmla="*/ 1871254 w 5260975"/>
              <a:gd name="connsiteY186" fmla="*/ 1192126 h 1410656"/>
              <a:gd name="connsiteX187" fmla="*/ 1899482 w 5260975"/>
              <a:gd name="connsiteY187" fmla="*/ 1194046 h 1410656"/>
              <a:gd name="connsiteX188" fmla="*/ 1915420 w 5260975"/>
              <a:gd name="connsiteY188" fmla="*/ 1196927 h 1410656"/>
              <a:gd name="connsiteX189" fmla="*/ 1951522 w 5260975"/>
              <a:gd name="connsiteY189" fmla="*/ 1216994 h 1410656"/>
              <a:gd name="connsiteX190" fmla="*/ 1971302 w 5260975"/>
              <a:gd name="connsiteY190" fmla="*/ 1221507 h 1410656"/>
              <a:gd name="connsiteX191" fmla="*/ 2030831 w 5260975"/>
              <a:gd name="connsiteY191" fmla="*/ 1221123 h 1410656"/>
              <a:gd name="connsiteX192" fmla="*/ 2120125 w 5260975"/>
              <a:gd name="connsiteY192" fmla="*/ 1190878 h 1410656"/>
              <a:gd name="connsiteX193" fmla="*/ 2129439 w 5260975"/>
              <a:gd name="connsiteY193" fmla="*/ 1186845 h 1410656"/>
              <a:gd name="connsiteX194" fmla="*/ 2174854 w 5260975"/>
              <a:gd name="connsiteY194" fmla="*/ 1181852 h 1410656"/>
              <a:gd name="connsiteX195" fmla="*/ 2205674 w 5260975"/>
              <a:gd name="connsiteY195" fmla="*/ 1188669 h 1410656"/>
              <a:gd name="connsiteX196" fmla="*/ 2247634 w 5260975"/>
              <a:gd name="connsiteY196" fmla="*/ 1202784 h 1410656"/>
              <a:gd name="connsiteX197" fmla="*/ 2285367 w 5260975"/>
              <a:gd name="connsiteY197" fmla="*/ 1214594 h 1410656"/>
              <a:gd name="connsiteX198" fmla="*/ 2312827 w 5260975"/>
              <a:gd name="connsiteY198" fmla="*/ 1227939 h 1410656"/>
              <a:gd name="connsiteX199" fmla="*/ 2375622 w 5260975"/>
              <a:gd name="connsiteY199" fmla="*/ 1237733 h 1410656"/>
              <a:gd name="connsiteX200" fmla="*/ 2382151 w 5260975"/>
              <a:gd name="connsiteY200" fmla="*/ 1239365 h 1410656"/>
              <a:gd name="connsiteX201" fmla="*/ 2429390 w 5260975"/>
              <a:gd name="connsiteY201" fmla="*/ 1227459 h 1410656"/>
              <a:gd name="connsiteX202" fmla="*/ 2486134 w 5260975"/>
              <a:gd name="connsiteY202" fmla="*/ 1215362 h 1410656"/>
              <a:gd name="connsiteX203" fmla="*/ 2506394 w 5260975"/>
              <a:gd name="connsiteY203" fmla="*/ 1219490 h 1410656"/>
              <a:gd name="connsiteX204" fmla="*/ 2534142 w 5260975"/>
              <a:gd name="connsiteY204" fmla="*/ 1225347 h 1410656"/>
              <a:gd name="connsiteX205" fmla="*/ 2559874 w 5260975"/>
              <a:gd name="connsiteY205" fmla="*/ 1222275 h 1410656"/>
              <a:gd name="connsiteX206" fmla="*/ 2575525 w 5260975"/>
              <a:gd name="connsiteY206" fmla="*/ 1221987 h 1410656"/>
              <a:gd name="connsiteX207" fmla="*/ 2646960 w 5260975"/>
              <a:gd name="connsiteY207" fmla="*/ 1257896 h 1410656"/>
              <a:gd name="connsiteX208" fmla="*/ 2665107 w 5260975"/>
              <a:gd name="connsiteY208" fmla="*/ 1260873 h 1410656"/>
              <a:gd name="connsiteX209" fmla="*/ 2675381 w 5260975"/>
              <a:gd name="connsiteY209" fmla="*/ 1265290 h 1410656"/>
              <a:gd name="connsiteX210" fmla="*/ 2737311 w 5260975"/>
              <a:gd name="connsiteY210" fmla="*/ 1309841 h 1410656"/>
              <a:gd name="connsiteX211" fmla="*/ 2763619 w 5260975"/>
              <a:gd name="connsiteY211" fmla="*/ 1318866 h 1410656"/>
              <a:gd name="connsiteX212" fmla="*/ 2792519 w 5260975"/>
              <a:gd name="connsiteY212" fmla="*/ 1317041 h 1410656"/>
              <a:gd name="connsiteX213" fmla="*/ 2809226 w 5260975"/>
              <a:gd name="connsiteY213" fmla="*/ 1313777 h 1410656"/>
              <a:gd name="connsiteX214" fmla="*/ 2850705 w 5260975"/>
              <a:gd name="connsiteY214" fmla="*/ 1285452 h 1410656"/>
              <a:gd name="connsiteX215" fmla="*/ 2874324 w 5260975"/>
              <a:gd name="connsiteY215" fmla="*/ 1286413 h 1410656"/>
              <a:gd name="connsiteX216" fmla="*/ 2911194 w 5260975"/>
              <a:gd name="connsiteY216" fmla="*/ 1305903 h 1410656"/>
              <a:gd name="connsiteX217" fmla="*/ 2978116 w 5260975"/>
              <a:gd name="connsiteY217" fmla="*/ 1314641 h 1410656"/>
              <a:gd name="connsiteX218" fmla="*/ 3012106 w 5260975"/>
              <a:gd name="connsiteY218" fmla="*/ 1287373 h 1410656"/>
              <a:gd name="connsiteX219" fmla="*/ 3029676 w 5260975"/>
              <a:gd name="connsiteY219" fmla="*/ 1261161 h 1410656"/>
              <a:gd name="connsiteX220" fmla="*/ 3080469 w 5260975"/>
              <a:gd name="connsiteY220" fmla="*/ 1230724 h 1410656"/>
              <a:gd name="connsiteX221" fmla="*/ 3092567 w 5260975"/>
              <a:gd name="connsiteY221" fmla="*/ 1242054 h 1410656"/>
              <a:gd name="connsiteX222" fmla="*/ 3129821 w 5260975"/>
              <a:gd name="connsiteY222" fmla="*/ 1246855 h 1410656"/>
              <a:gd name="connsiteX223" fmla="*/ 3170147 w 5260975"/>
              <a:gd name="connsiteY223" fmla="*/ 1246471 h 1410656"/>
              <a:gd name="connsiteX224" fmla="*/ 3240429 w 5260975"/>
              <a:gd name="connsiteY224" fmla="*/ 1251559 h 1410656"/>
              <a:gd name="connsiteX225" fmla="*/ 3287189 w 5260975"/>
              <a:gd name="connsiteY225" fmla="*/ 1222466 h 1410656"/>
              <a:gd name="connsiteX226" fmla="*/ 3305049 w 5260975"/>
              <a:gd name="connsiteY226" fmla="*/ 1210465 h 1410656"/>
              <a:gd name="connsiteX227" fmla="*/ 3321755 w 5260975"/>
              <a:gd name="connsiteY227" fmla="*/ 1202784 h 1410656"/>
              <a:gd name="connsiteX228" fmla="*/ 3341055 w 5260975"/>
              <a:gd name="connsiteY228" fmla="*/ 1198463 h 1410656"/>
              <a:gd name="connsiteX229" fmla="*/ 3387621 w 5260975"/>
              <a:gd name="connsiteY229" fmla="*/ 1182140 h 1410656"/>
              <a:gd name="connsiteX230" fmla="*/ 3413161 w 5260975"/>
              <a:gd name="connsiteY230" fmla="*/ 1166105 h 1410656"/>
              <a:gd name="connsiteX231" fmla="*/ 3470579 w 5260975"/>
              <a:gd name="connsiteY231" fmla="*/ 1150647 h 1410656"/>
              <a:gd name="connsiteX232" fmla="*/ 3509657 w 5260975"/>
              <a:gd name="connsiteY232" fmla="*/ 1136821 h 1410656"/>
              <a:gd name="connsiteX233" fmla="*/ 3550847 w 5260975"/>
              <a:gd name="connsiteY233" fmla="*/ 1113009 h 1410656"/>
              <a:gd name="connsiteX234" fmla="*/ 3556608 w 5260975"/>
              <a:gd name="connsiteY234" fmla="*/ 1109361 h 1410656"/>
              <a:gd name="connsiteX235" fmla="*/ 3570435 w 5260975"/>
              <a:gd name="connsiteY235" fmla="*/ 1093710 h 1410656"/>
              <a:gd name="connsiteX236" fmla="*/ 3590501 w 5260975"/>
              <a:gd name="connsiteY236" fmla="*/ 1039846 h 1410656"/>
              <a:gd name="connsiteX237" fmla="*/ 3596263 w 5260975"/>
              <a:gd name="connsiteY237" fmla="*/ 1028900 h 1410656"/>
              <a:gd name="connsiteX238" fmla="*/ 3648591 w 5260975"/>
              <a:gd name="connsiteY238" fmla="*/ 992030 h 1410656"/>
              <a:gd name="connsiteX239" fmla="*/ 3667986 w 5260975"/>
              <a:gd name="connsiteY239" fmla="*/ 995487 h 1410656"/>
              <a:gd name="connsiteX240" fmla="*/ 3689397 w 5260975"/>
              <a:gd name="connsiteY240" fmla="*/ 1007585 h 1410656"/>
              <a:gd name="connsiteX241" fmla="*/ 3736349 w 5260975"/>
              <a:gd name="connsiteY241" fmla="*/ 1010753 h 1410656"/>
              <a:gd name="connsiteX242" fmla="*/ 3753919 w 5260975"/>
              <a:gd name="connsiteY242" fmla="*/ 1004513 h 1410656"/>
              <a:gd name="connsiteX243" fmla="*/ 3784643 w 5260975"/>
              <a:gd name="connsiteY243" fmla="*/ 987710 h 1410656"/>
              <a:gd name="connsiteX244" fmla="*/ 3808359 w 5260975"/>
              <a:gd name="connsiteY244" fmla="*/ 961689 h 1410656"/>
              <a:gd name="connsiteX245" fmla="*/ 3842829 w 5260975"/>
              <a:gd name="connsiteY245" fmla="*/ 918674 h 1410656"/>
              <a:gd name="connsiteX246" fmla="*/ 3908983 w 5260975"/>
              <a:gd name="connsiteY246" fmla="*/ 902256 h 1410656"/>
              <a:gd name="connsiteX247" fmla="*/ 3934428 w 5260975"/>
              <a:gd name="connsiteY247" fmla="*/ 896783 h 1410656"/>
              <a:gd name="connsiteX248" fmla="*/ 4026987 w 5260975"/>
              <a:gd name="connsiteY248" fmla="*/ 873835 h 1410656"/>
              <a:gd name="connsiteX249" fmla="*/ 4035051 w 5260975"/>
              <a:gd name="connsiteY249" fmla="*/ 873067 h 1410656"/>
              <a:gd name="connsiteX250" fmla="*/ 4099189 w 5260975"/>
              <a:gd name="connsiteY250" fmla="*/ 846664 h 1410656"/>
              <a:gd name="connsiteX251" fmla="*/ 4114647 w 5260975"/>
              <a:gd name="connsiteY251" fmla="*/ 840134 h 1410656"/>
              <a:gd name="connsiteX252" fmla="*/ 4133563 w 5260975"/>
              <a:gd name="connsiteY252" fmla="*/ 823427 h 1410656"/>
              <a:gd name="connsiteX253" fmla="*/ 4151039 w 5260975"/>
              <a:gd name="connsiteY253" fmla="*/ 776284 h 1410656"/>
              <a:gd name="connsiteX254" fmla="*/ 4171489 w 5260975"/>
              <a:gd name="connsiteY254" fmla="*/ 754776 h 1410656"/>
              <a:gd name="connsiteX255" fmla="*/ 4186372 w 5260975"/>
              <a:gd name="connsiteY255" fmla="*/ 741718 h 1410656"/>
              <a:gd name="connsiteX256" fmla="*/ 4199429 w 5260975"/>
              <a:gd name="connsiteY256" fmla="*/ 721940 h 1410656"/>
              <a:gd name="connsiteX257" fmla="*/ 4212487 w 5260975"/>
              <a:gd name="connsiteY257" fmla="*/ 674604 h 1410656"/>
              <a:gd name="connsiteX258" fmla="*/ 4232555 w 5260975"/>
              <a:gd name="connsiteY258" fmla="*/ 632645 h 1410656"/>
              <a:gd name="connsiteX259" fmla="*/ 4268657 w 5260975"/>
              <a:gd name="connsiteY259" fmla="*/ 609410 h 1410656"/>
              <a:gd name="connsiteX260" fmla="*/ 4291028 w 5260975"/>
              <a:gd name="connsiteY260" fmla="*/ 597216 h 1410656"/>
              <a:gd name="connsiteX261" fmla="*/ 4379651 w 5260975"/>
              <a:gd name="connsiteY261" fmla="*/ 609506 h 1410656"/>
              <a:gd name="connsiteX262" fmla="*/ 4440139 w 5260975"/>
              <a:gd name="connsiteY262" fmla="*/ 621507 h 1410656"/>
              <a:gd name="connsiteX263" fmla="*/ 4460015 w 5260975"/>
              <a:gd name="connsiteY263" fmla="*/ 616899 h 1410656"/>
              <a:gd name="connsiteX264" fmla="*/ 4516183 w 5260975"/>
              <a:gd name="connsiteY264" fmla="*/ 577724 h 1410656"/>
              <a:gd name="connsiteX265" fmla="*/ 4571681 w 5260975"/>
              <a:gd name="connsiteY265" fmla="*/ 560250 h 1410656"/>
              <a:gd name="connsiteX266" fmla="*/ 4613447 w 5260975"/>
              <a:gd name="connsiteY266" fmla="*/ 555257 h 1410656"/>
              <a:gd name="connsiteX267" fmla="*/ 4649355 w 5260975"/>
              <a:gd name="connsiteY267" fmla="*/ 551417 h 1410656"/>
              <a:gd name="connsiteX268" fmla="*/ 4692467 w 5260975"/>
              <a:gd name="connsiteY268" fmla="*/ 540663 h 1410656"/>
              <a:gd name="connsiteX269" fmla="*/ 4716855 w 5260975"/>
              <a:gd name="connsiteY269" fmla="*/ 528949 h 1410656"/>
              <a:gd name="connsiteX270" fmla="*/ 4755645 w 5260975"/>
              <a:gd name="connsiteY270" fmla="*/ 512147 h 1410656"/>
              <a:gd name="connsiteX271" fmla="*/ 4795395 w 5260975"/>
              <a:gd name="connsiteY271" fmla="*/ 490351 h 1410656"/>
              <a:gd name="connsiteX272" fmla="*/ 4825928 w 5260975"/>
              <a:gd name="connsiteY272" fmla="*/ 459818 h 1410656"/>
              <a:gd name="connsiteX273" fmla="*/ 4842347 w 5260975"/>
              <a:gd name="connsiteY273" fmla="*/ 434086 h 1410656"/>
              <a:gd name="connsiteX274" fmla="*/ 4890451 w 5260975"/>
              <a:gd name="connsiteY274" fmla="*/ 397216 h 1410656"/>
              <a:gd name="connsiteX275" fmla="*/ 4933945 w 5260975"/>
              <a:gd name="connsiteY275" fmla="*/ 327701 h 1410656"/>
              <a:gd name="connsiteX276" fmla="*/ 4961214 w 5260975"/>
              <a:gd name="connsiteY276" fmla="*/ 298801 h 1410656"/>
              <a:gd name="connsiteX277" fmla="*/ 4976672 w 5260975"/>
              <a:gd name="connsiteY277" fmla="*/ 290639 h 1410656"/>
              <a:gd name="connsiteX278" fmla="*/ 5002979 w 5260975"/>
              <a:gd name="connsiteY278" fmla="*/ 270573 h 1410656"/>
              <a:gd name="connsiteX279" fmla="*/ 5018535 w 5260975"/>
              <a:gd name="connsiteY279" fmla="*/ 255690 h 1410656"/>
              <a:gd name="connsiteX280" fmla="*/ 5061069 w 5260975"/>
              <a:gd name="connsiteY280" fmla="*/ 200961 h 1410656"/>
              <a:gd name="connsiteX281" fmla="*/ 5074127 w 5260975"/>
              <a:gd name="connsiteY281" fmla="*/ 184735 h 1410656"/>
              <a:gd name="connsiteX282" fmla="*/ 5101108 w 5260975"/>
              <a:gd name="connsiteY282" fmla="*/ 156891 h 1410656"/>
              <a:gd name="connsiteX283" fmla="*/ 5112918 w 5260975"/>
              <a:gd name="connsiteY283" fmla="*/ 148441 h 1410656"/>
              <a:gd name="connsiteX284" fmla="*/ 5133753 w 5260975"/>
              <a:gd name="connsiteY284" fmla="*/ 125782 h 1410656"/>
              <a:gd name="connsiteX285" fmla="*/ 5183393 w 5260975"/>
              <a:gd name="connsiteY285" fmla="*/ 66348 h 1410656"/>
              <a:gd name="connsiteX286" fmla="*/ 5204709 w 5260975"/>
              <a:gd name="connsiteY286" fmla="*/ 33030 h 1410656"/>
              <a:gd name="connsiteX287" fmla="*/ 5247243 w 5260975"/>
              <a:gd name="connsiteY287" fmla="*/ 8451 h 14106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  <a:cxn ang="0">
                <a:pos x="connsiteX57" y="connsiteY57"/>
              </a:cxn>
              <a:cxn ang="0">
                <a:pos x="connsiteX58" y="connsiteY58"/>
              </a:cxn>
              <a:cxn ang="0">
                <a:pos x="connsiteX59" y="connsiteY59"/>
              </a:cxn>
              <a:cxn ang="0">
                <a:pos x="connsiteX60" y="connsiteY60"/>
              </a:cxn>
              <a:cxn ang="0">
                <a:pos x="connsiteX61" y="connsiteY61"/>
              </a:cxn>
              <a:cxn ang="0">
                <a:pos x="connsiteX62" y="connsiteY62"/>
              </a:cxn>
              <a:cxn ang="0">
                <a:pos x="connsiteX63" y="connsiteY63"/>
              </a:cxn>
              <a:cxn ang="0">
                <a:pos x="connsiteX64" y="connsiteY64"/>
              </a:cxn>
              <a:cxn ang="0">
                <a:pos x="connsiteX65" y="connsiteY65"/>
              </a:cxn>
              <a:cxn ang="0">
                <a:pos x="connsiteX66" y="connsiteY66"/>
              </a:cxn>
              <a:cxn ang="0">
                <a:pos x="connsiteX67" y="connsiteY67"/>
              </a:cxn>
              <a:cxn ang="0">
                <a:pos x="connsiteX68" y="connsiteY68"/>
              </a:cxn>
              <a:cxn ang="0">
                <a:pos x="connsiteX69" y="connsiteY69"/>
              </a:cxn>
              <a:cxn ang="0">
                <a:pos x="connsiteX70" y="connsiteY70"/>
              </a:cxn>
              <a:cxn ang="0">
                <a:pos x="connsiteX71" y="connsiteY71"/>
              </a:cxn>
              <a:cxn ang="0">
                <a:pos x="connsiteX72" y="connsiteY72"/>
              </a:cxn>
              <a:cxn ang="0">
                <a:pos x="connsiteX73" y="connsiteY73"/>
              </a:cxn>
              <a:cxn ang="0">
                <a:pos x="connsiteX74" y="connsiteY74"/>
              </a:cxn>
              <a:cxn ang="0">
                <a:pos x="connsiteX75" y="connsiteY75"/>
              </a:cxn>
              <a:cxn ang="0">
                <a:pos x="connsiteX76" y="connsiteY76"/>
              </a:cxn>
              <a:cxn ang="0">
                <a:pos x="connsiteX77" y="connsiteY77"/>
              </a:cxn>
              <a:cxn ang="0">
                <a:pos x="connsiteX78" y="connsiteY78"/>
              </a:cxn>
              <a:cxn ang="0">
                <a:pos x="connsiteX79" y="connsiteY79"/>
              </a:cxn>
              <a:cxn ang="0">
                <a:pos x="connsiteX80" y="connsiteY80"/>
              </a:cxn>
              <a:cxn ang="0">
                <a:pos x="connsiteX81" y="connsiteY81"/>
              </a:cxn>
              <a:cxn ang="0">
                <a:pos x="connsiteX82" y="connsiteY82"/>
              </a:cxn>
              <a:cxn ang="0">
                <a:pos x="connsiteX83" y="connsiteY83"/>
              </a:cxn>
              <a:cxn ang="0">
                <a:pos x="connsiteX84" y="connsiteY84"/>
              </a:cxn>
              <a:cxn ang="0">
                <a:pos x="connsiteX85" y="connsiteY85"/>
              </a:cxn>
              <a:cxn ang="0">
                <a:pos x="connsiteX86" y="connsiteY86"/>
              </a:cxn>
              <a:cxn ang="0">
                <a:pos x="connsiteX87" y="connsiteY87"/>
              </a:cxn>
              <a:cxn ang="0">
                <a:pos x="connsiteX88" y="connsiteY88"/>
              </a:cxn>
              <a:cxn ang="0">
                <a:pos x="connsiteX89" y="connsiteY89"/>
              </a:cxn>
              <a:cxn ang="0">
                <a:pos x="connsiteX90" y="connsiteY90"/>
              </a:cxn>
              <a:cxn ang="0">
                <a:pos x="connsiteX91" y="connsiteY91"/>
              </a:cxn>
              <a:cxn ang="0">
                <a:pos x="connsiteX92" y="connsiteY92"/>
              </a:cxn>
              <a:cxn ang="0">
                <a:pos x="connsiteX93" y="connsiteY93"/>
              </a:cxn>
              <a:cxn ang="0">
                <a:pos x="connsiteX94" y="connsiteY94"/>
              </a:cxn>
              <a:cxn ang="0">
                <a:pos x="connsiteX95" y="connsiteY95"/>
              </a:cxn>
              <a:cxn ang="0">
                <a:pos x="connsiteX96" y="connsiteY96"/>
              </a:cxn>
              <a:cxn ang="0">
                <a:pos x="connsiteX97" y="connsiteY97"/>
              </a:cxn>
              <a:cxn ang="0">
                <a:pos x="connsiteX98" y="connsiteY98"/>
              </a:cxn>
              <a:cxn ang="0">
                <a:pos x="connsiteX99" y="connsiteY99"/>
              </a:cxn>
              <a:cxn ang="0">
                <a:pos x="connsiteX100" y="connsiteY100"/>
              </a:cxn>
              <a:cxn ang="0">
                <a:pos x="connsiteX101" y="connsiteY101"/>
              </a:cxn>
              <a:cxn ang="0">
                <a:pos x="connsiteX102" y="connsiteY102"/>
              </a:cxn>
              <a:cxn ang="0">
                <a:pos x="connsiteX103" y="connsiteY103"/>
              </a:cxn>
              <a:cxn ang="0">
                <a:pos x="connsiteX104" y="connsiteY104"/>
              </a:cxn>
              <a:cxn ang="0">
                <a:pos x="connsiteX105" y="connsiteY105"/>
              </a:cxn>
              <a:cxn ang="0">
                <a:pos x="connsiteX106" y="connsiteY106"/>
              </a:cxn>
              <a:cxn ang="0">
                <a:pos x="connsiteX107" y="connsiteY107"/>
              </a:cxn>
              <a:cxn ang="0">
                <a:pos x="connsiteX108" y="connsiteY108"/>
              </a:cxn>
              <a:cxn ang="0">
                <a:pos x="connsiteX109" y="connsiteY109"/>
              </a:cxn>
              <a:cxn ang="0">
                <a:pos x="connsiteX110" y="connsiteY110"/>
              </a:cxn>
              <a:cxn ang="0">
                <a:pos x="connsiteX111" y="connsiteY111"/>
              </a:cxn>
              <a:cxn ang="0">
                <a:pos x="connsiteX112" y="connsiteY112"/>
              </a:cxn>
              <a:cxn ang="0">
                <a:pos x="connsiteX113" y="connsiteY113"/>
              </a:cxn>
              <a:cxn ang="0">
                <a:pos x="connsiteX114" y="connsiteY114"/>
              </a:cxn>
              <a:cxn ang="0">
                <a:pos x="connsiteX115" y="connsiteY115"/>
              </a:cxn>
              <a:cxn ang="0">
                <a:pos x="connsiteX116" y="connsiteY116"/>
              </a:cxn>
              <a:cxn ang="0">
                <a:pos x="connsiteX117" y="connsiteY117"/>
              </a:cxn>
              <a:cxn ang="0">
                <a:pos x="connsiteX118" y="connsiteY118"/>
              </a:cxn>
              <a:cxn ang="0">
                <a:pos x="connsiteX119" y="connsiteY119"/>
              </a:cxn>
              <a:cxn ang="0">
                <a:pos x="connsiteX120" y="connsiteY120"/>
              </a:cxn>
              <a:cxn ang="0">
                <a:pos x="connsiteX121" y="connsiteY121"/>
              </a:cxn>
              <a:cxn ang="0">
                <a:pos x="connsiteX122" y="connsiteY122"/>
              </a:cxn>
              <a:cxn ang="0">
                <a:pos x="connsiteX123" y="connsiteY123"/>
              </a:cxn>
              <a:cxn ang="0">
                <a:pos x="connsiteX124" y="connsiteY124"/>
              </a:cxn>
              <a:cxn ang="0">
                <a:pos x="connsiteX125" y="connsiteY125"/>
              </a:cxn>
              <a:cxn ang="0">
                <a:pos x="connsiteX126" y="connsiteY126"/>
              </a:cxn>
              <a:cxn ang="0">
                <a:pos x="connsiteX127" y="connsiteY127"/>
              </a:cxn>
              <a:cxn ang="0">
                <a:pos x="connsiteX128" y="connsiteY128"/>
              </a:cxn>
              <a:cxn ang="0">
                <a:pos x="connsiteX129" y="connsiteY129"/>
              </a:cxn>
              <a:cxn ang="0">
                <a:pos x="connsiteX130" y="connsiteY130"/>
              </a:cxn>
              <a:cxn ang="0">
                <a:pos x="connsiteX131" y="connsiteY131"/>
              </a:cxn>
              <a:cxn ang="0">
                <a:pos x="connsiteX132" y="connsiteY132"/>
              </a:cxn>
              <a:cxn ang="0">
                <a:pos x="connsiteX133" y="connsiteY133"/>
              </a:cxn>
              <a:cxn ang="0">
                <a:pos x="connsiteX134" y="connsiteY134"/>
              </a:cxn>
              <a:cxn ang="0">
                <a:pos x="connsiteX135" y="connsiteY135"/>
              </a:cxn>
              <a:cxn ang="0">
                <a:pos x="connsiteX136" y="connsiteY136"/>
              </a:cxn>
              <a:cxn ang="0">
                <a:pos x="connsiteX137" y="connsiteY137"/>
              </a:cxn>
              <a:cxn ang="0">
                <a:pos x="connsiteX138" y="connsiteY138"/>
              </a:cxn>
              <a:cxn ang="0">
                <a:pos x="connsiteX139" y="connsiteY139"/>
              </a:cxn>
              <a:cxn ang="0">
                <a:pos x="connsiteX140" y="connsiteY140"/>
              </a:cxn>
              <a:cxn ang="0">
                <a:pos x="connsiteX141" y="connsiteY141"/>
              </a:cxn>
              <a:cxn ang="0">
                <a:pos x="connsiteX142" y="connsiteY142"/>
              </a:cxn>
              <a:cxn ang="0">
                <a:pos x="connsiteX143" y="connsiteY143"/>
              </a:cxn>
              <a:cxn ang="0">
                <a:pos x="connsiteX144" y="connsiteY144"/>
              </a:cxn>
              <a:cxn ang="0">
                <a:pos x="connsiteX145" y="connsiteY145"/>
              </a:cxn>
              <a:cxn ang="0">
                <a:pos x="connsiteX146" y="connsiteY146"/>
              </a:cxn>
              <a:cxn ang="0">
                <a:pos x="connsiteX147" y="connsiteY147"/>
              </a:cxn>
              <a:cxn ang="0">
                <a:pos x="connsiteX148" y="connsiteY148"/>
              </a:cxn>
              <a:cxn ang="0">
                <a:pos x="connsiteX149" y="connsiteY149"/>
              </a:cxn>
              <a:cxn ang="0">
                <a:pos x="connsiteX150" y="connsiteY150"/>
              </a:cxn>
              <a:cxn ang="0">
                <a:pos x="connsiteX151" y="connsiteY151"/>
              </a:cxn>
              <a:cxn ang="0">
                <a:pos x="connsiteX152" y="connsiteY152"/>
              </a:cxn>
              <a:cxn ang="0">
                <a:pos x="connsiteX153" y="connsiteY153"/>
              </a:cxn>
              <a:cxn ang="0">
                <a:pos x="connsiteX154" y="connsiteY154"/>
              </a:cxn>
              <a:cxn ang="0">
                <a:pos x="connsiteX155" y="connsiteY155"/>
              </a:cxn>
              <a:cxn ang="0">
                <a:pos x="connsiteX156" y="connsiteY156"/>
              </a:cxn>
              <a:cxn ang="0">
                <a:pos x="connsiteX157" y="connsiteY157"/>
              </a:cxn>
              <a:cxn ang="0">
                <a:pos x="connsiteX158" y="connsiteY158"/>
              </a:cxn>
              <a:cxn ang="0">
                <a:pos x="connsiteX159" y="connsiteY159"/>
              </a:cxn>
              <a:cxn ang="0">
                <a:pos x="connsiteX160" y="connsiteY160"/>
              </a:cxn>
              <a:cxn ang="0">
                <a:pos x="connsiteX161" y="connsiteY161"/>
              </a:cxn>
              <a:cxn ang="0">
                <a:pos x="connsiteX162" y="connsiteY162"/>
              </a:cxn>
              <a:cxn ang="0">
                <a:pos x="connsiteX163" y="connsiteY163"/>
              </a:cxn>
              <a:cxn ang="0">
                <a:pos x="connsiteX164" y="connsiteY164"/>
              </a:cxn>
              <a:cxn ang="0">
                <a:pos x="connsiteX165" y="connsiteY165"/>
              </a:cxn>
              <a:cxn ang="0">
                <a:pos x="connsiteX166" y="connsiteY166"/>
              </a:cxn>
              <a:cxn ang="0">
                <a:pos x="connsiteX167" y="connsiteY167"/>
              </a:cxn>
              <a:cxn ang="0">
                <a:pos x="connsiteX168" y="connsiteY168"/>
              </a:cxn>
              <a:cxn ang="0">
                <a:pos x="connsiteX169" y="connsiteY169"/>
              </a:cxn>
              <a:cxn ang="0">
                <a:pos x="connsiteX170" y="connsiteY170"/>
              </a:cxn>
              <a:cxn ang="0">
                <a:pos x="connsiteX171" y="connsiteY171"/>
              </a:cxn>
              <a:cxn ang="0">
                <a:pos x="connsiteX172" y="connsiteY172"/>
              </a:cxn>
              <a:cxn ang="0">
                <a:pos x="connsiteX173" y="connsiteY173"/>
              </a:cxn>
              <a:cxn ang="0">
                <a:pos x="connsiteX174" y="connsiteY174"/>
              </a:cxn>
              <a:cxn ang="0">
                <a:pos x="connsiteX175" y="connsiteY175"/>
              </a:cxn>
              <a:cxn ang="0">
                <a:pos x="connsiteX176" y="connsiteY176"/>
              </a:cxn>
              <a:cxn ang="0">
                <a:pos x="connsiteX177" y="connsiteY177"/>
              </a:cxn>
              <a:cxn ang="0">
                <a:pos x="connsiteX178" y="connsiteY178"/>
              </a:cxn>
              <a:cxn ang="0">
                <a:pos x="connsiteX179" y="connsiteY179"/>
              </a:cxn>
              <a:cxn ang="0">
                <a:pos x="connsiteX180" y="connsiteY180"/>
              </a:cxn>
              <a:cxn ang="0">
                <a:pos x="connsiteX181" y="connsiteY181"/>
              </a:cxn>
              <a:cxn ang="0">
                <a:pos x="connsiteX182" y="connsiteY182"/>
              </a:cxn>
              <a:cxn ang="0">
                <a:pos x="connsiteX183" y="connsiteY183"/>
              </a:cxn>
              <a:cxn ang="0">
                <a:pos x="connsiteX184" y="connsiteY184"/>
              </a:cxn>
              <a:cxn ang="0">
                <a:pos x="connsiteX185" y="connsiteY185"/>
              </a:cxn>
              <a:cxn ang="0">
                <a:pos x="connsiteX186" y="connsiteY186"/>
              </a:cxn>
              <a:cxn ang="0">
                <a:pos x="connsiteX187" y="connsiteY187"/>
              </a:cxn>
              <a:cxn ang="0">
                <a:pos x="connsiteX188" y="connsiteY188"/>
              </a:cxn>
              <a:cxn ang="0">
                <a:pos x="connsiteX189" y="connsiteY189"/>
              </a:cxn>
              <a:cxn ang="0">
                <a:pos x="connsiteX190" y="connsiteY190"/>
              </a:cxn>
              <a:cxn ang="0">
                <a:pos x="connsiteX191" y="connsiteY191"/>
              </a:cxn>
              <a:cxn ang="0">
                <a:pos x="connsiteX192" y="connsiteY192"/>
              </a:cxn>
              <a:cxn ang="0">
                <a:pos x="connsiteX193" y="connsiteY193"/>
              </a:cxn>
              <a:cxn ang="0">
                <a:pos x="connsiteX194" y="connsiteY194"/>
              </a:cxn>
              <a:cxn ang="0">
                <a:pos x="connsiteX195" y="connsiteY195"/>
              </a:cxn>
              <a:cxn ang="0">
                <a:pos x="connsiteX196" y="connsiteY196"/>
              </a:cxn>
              <a:cxn ang="0">
                <a:pos x="connsiteX197" y="connsiteY197"/>
              </a:cxn>
              <a:cxn ang="0">
                <a:pos x="connsiteX198" y="connsiteY198"/>
              </a:cxn>
              <a:cxn ang="0">
                <a:pos x="connsiteX199" y="connsiteY199"/>
              </a:cxn>
              <a:cxn ang="0">
                <a:pos x="connsiteX200" y="connsiteY200"/>
              </a:cxn>
              <a:cxn ang="0">
                <a:pos x="connsiteX201" y="connsiteY201"/>
              </a:cxn>
              <a:cxn ang="0">
                <a:pos x="connsiteX202" y="connsiteY202"/>
              </a:cxn>
              <a:cxn ang="0">
                <a:pos x="connsiteX203" y="connsiteY203"/>
              </a:cxn>
              <a:cxn ang="0">
                <a:pos x="connsiteX204" y="connsiteY204"/>
              </a:cxn>
              <a:cxn ang="0">
                <a:pos x="connsiteX205" y="connsiteY205"/>
              </a:cxn>
              <a:cxn ang="0">
                <a:pos x="connsiteX206" y="connsiteY206"/>
              </a:cxn>
              <a:cxn ang="0">
                <a:pos x="connsiteX207" y="connsiteY207"/>
              </a:cxn>
              <a:cxn ang="0">
                <a:pos x="connsiteX208" y="connsiteY208"/>
              </a:cxn>
              <a:cxn ang="0">
                <a:pos x="connsiteX209" y="connsiteY209"/>
              </a:cxn>
              <a:cxn ang="0">
                <a:pos x="connsiteX210" y="connsiteY210"/>
              </a:cxn>
              <a:cxn ang="0">
                <a:pos x="connsiteX211" y="connsiteY211"/>
              </a:cxn>
              <a:cxn ang="0">
                <a:pos x="connsiteX212" y="connsiteY212"/>
              </a:cxn>
              <a:cxn ang="0">
                <a:pos x="connsiteX213" y="connsiteY213"/>
              </a:cxn>
              <a:cxn ang="0">
                <a:pos x="connsiteX214" y="connsiteY214"/>
              </a:cxn>
              <a:cxn ang="0">
                <a:pos x="connsiteX215" y="connsiteY215"/>
              </a:cxn>
              <a:cxn ang="0">
                <a:pos x="connsiteX216" y="connsiteY216"/>
              </a:cxn>
              <a:cxn ang="0">
                <a:pos x="connsiteX217" y="connsiteY217"/>
              </a:cxn>
              <a:cxn ang="0">
                <a:pos x="connsiteX218" y="connsiteY218"/>
              </a:cxn>
              <a:cxn ang="0">
                <a:pos x="connsiteX219" y="connsiteY219"/>
              </a:cxn>
              <a:cxn ang="0">
                <a:pos x="connsiteX220" y="connsiteY220"/>
              </a:cxn>
              <a:cxn ang="0">
                <a:pos x="connsiteX221" y="connsiteY221"/>
              </a:cxn>
              <a:cxn ang="0">
                <a:pos x="connsiteX222" y="connsiteY222"/>
              </a:cxn>
              <a:cxn ang="0">
                <a:pos x="connsiteX223" y="connsiteY223"/>
              </a:cxn>
              <a:cxn ang="0">
                <a:pos x="connsiteX224" y="connsiteY224"/>
              </a:cxn>
              <a:cxn ang="0">
                <a:pos x="connsiteX225" y="connsiteY225"/>
              </a:cxn>
              <a:cxn ang="0">
                <a:pos x="connsiteX226" y="connsiteY226"/>
              </a:cxn>
              <a:cxn ang="0">
                <a:pos x="connsiteX227" y="connsiteY227"/>
              </a:cxn>
              <a:cxn ang="0">
                <a:pos x="connsiteX228" y="connsiteY228"/>
              </a:cxn>
              <a:cxn ang="0">
                <a:pos x="connsiteX229" y="connsiteY229"/>
              </a:cxn>
              <a:cxn ang="0">
                <a:pos x="connsiteX230" y="connsiteY230"/>
              </a:cxn>
              <a:cxn ang="0">
                <a:pos x="connsiteX231" y="connsiteY231"/>
              </a:cxn>
              <a:cxn ang="0">
                <a:pos x="connsiteX232" y="connsiteY232"/>
              </a:cxn>
              <a:cxn ang="0">
                <a:pos x="connsiteX233" y="connsiteY233"/>
              </a:cxn>
              <a:cxn ang="0">
                <a:pos x="connsiteX234" y="connsiteY234"/>
              </a:cxn>
              <a:cxn ang="0">
                <a:pos x="connsiteX235" y="connsiteY235"/>
              </a:cxn>
              <a:cxn ang="0">
                <a:pos x="connsiteX236" y="connsiteY236"/>
              </a:cxn>
              <a:cxn ang="0">
                <a:pos x="connsiteX237" y="connsiteY237"/>
              </a:cxn>
              <a:cxn ang="0">
                <a:pos x="connsiteX238" y="connsiteY238"/>
              </a:cxn>
              <a:cxn ang="0">
                <a:pos x="connsiteX239" y="connsiteY239"/>
              </a:cxn>
              <a:cxn ang="0">
                <a:pos x="connsiteX240" y="connsiteY240"/>
              </a:cxn>
              <a:cxn ang="0">
                <a:pos x="connsiteX241" y="connsiteY241"/>
              </a:cxn>
              <a:cxn ang="0">
                <a:pos x="connsiteX242" y="connsiteY242"/>
              </a:cxn>
              <a:cxn ang="0">
                <a:pos x="connsiteX243" y="connsiteY243"/>
              </a:cxn>
              <a:cxn ang="0">
                <a:pos x="connsiteX244" y="connsiteY244"/>
              </a:cxn>
              <a:cxn ang="0">
                <a:pos x="connsiteX245" y="connsiteY245"/>
              </a:cxn>
              <a:cxn ang="0">
                <a:pos x="connsiteX246" y="connsiteY246"/>
              </a:cxn>
              <a:cxn ang="0">
                <a:pos x="connsiteX247" y="connsiteY247"/>
              </a:cxn>
              <a:cxn ang="0">
                <a:pos x="connsiteX248" y="connsiteY248"/>
              </a:cxn>
              <a:cxn ang="0">
                <a:pos x="connsiteX249" y="connsiteY249"/>
              </a:cxn>
              <a:cxn ang="0">
                <a:pos x="connsiteX250" y="connsiteY250"/>
              </a:cxn>
              <a:cxn ang="0">
                <a:pos x="connsiteX251" y="connsiteY251"/>
              </a:cxn>
              <a:cxn ang="0">
                <a:pos x="connsiteX252" y="connsiteY252"/>
              </a:cxn>
              <a:cxn ang="0">
                <a:pos x="connsiteX253" y="connsiteY253"/>
              </a:cxn>
              <a:cxn ang="0">
                <a:pos x="connsiteX254" y="connsiteY254"/>
              </a:cxn>
              <a:cxn ang="0">
                <a:pos x="connsiteX255" y="connsiteY255"/>
              </a:cxn>
              <a:cxn ang="0">
                <a:pos x="connsiteX256" y="connsiteY256"/>
              </a:cxn>
              <a:cxn ang="0">
                <a:pos x="connsiteX257" y="connsiteY257"/>
              </a:cxn>
              <a:cxn ang="0">
                <a:pos x="connsiteX258" y="connsiteY258"/>
              </a:cxn>
              <a:cxn ang="0">
                <a:pos x="connsiteX259" y="connsiteY259"/>
              </a:cxn>
              <a:cxn ang="0">
                <a:pos x="connsiteX260" y="connsiteY260"/>
              </a:cxn>
              <a:cxn ang="0">
                <a:pos x="connsiteX261" y="connsiteY261"/>
              </a:cxn>
              <a:cxn ang="0">
                <a:pos x="connsiteX262" y="connsiteY262"/>
              </a:cxn>
              <a:cxn ang="0">
                <a:pos x="connsiteX263" y="connsiteY263"/>
              </a:cxn>
              <a:cxn ang="0">
                <a:pos x="connsiteX264" y="connsiteY264"/>
              </a:cxn>
              <a:cxn ang="0">
                <a:pos x="connsiteX265" y="connsiteY265"/>
              </a:cxn>
              <a:cxn ang="0">
                <a:pos x="connsiteX266" y="connsiteY266"/>
              </a:cxn>
              <a:cxn ang="0">
                <a:pos x="connsiteX267" y="connsiteY267"/>
              </a:cxn>
              <a:cxn ang="0">
                <a:pos x="connsiteX268" y="connsiteY268"/>
              </a:cxn>
              <a:cxn ang="0">
                <a:pos x="connsiteX269" y="connsiteY269"/>
              </a:cxn>
              <a:cxn ang="0">
                <a:pos x="connsiteX270" y="connsiteY270"/>
              </a:cxn>
              <a:cxn ang="0">
                <a:pos x="connsiteX271" y="connsiteY271"/>
              </a:cxn>
              <a:cxn ang="0">
                <a:pos x="connsiteX272" y="connsiteY272"/>
              </a:cxn>
              <a:cxn ang="0">
                <a:pos x="connsiteX273" y="connsiteY273"/>
              </a:cxn>
              <a:cxn ang="0">
                <a:pos x="connsiteX274" y="connsiteY274"/>
              </a:cxn>
              <a:cxn ang="0">
                <a:pos x="connsiteX275" y="connsiteY275"/>
              </a:cxn>
              <a:cxn ang="0">
                <a:pos x="connsiteX276" y="connsiteY276"/>
              </a:cxn>
              <a:cxn ang="0">
                <a:pos x="connsiteX277" y="connsiteY277"/>
              </a:cxn>
              <a:cxn ang="0">
                <a:pos x="connsiteX278" y="connsiteY278"/>
              </a:cxn>
              <a:cxn ang="0">
                <a:pos x="connsiteX279" y="connsiteY279"/>
              </a:cxn>
              <a:cxn ang="0">
                <a:pos x="connsiteX280" y="connsiteY280"/>
              </a:cxn>
              <a:cxn ang="0">
                <a:pos x="connsiteX281" y="connsiteY281"/>
              </a:cxn>
              <a:cxn ang="0">
                <a:pos x="connsiteX282" y="connsiteY282"/>
              </a:cxn>
              <a:cxn ang="0">
                <a:pos x="connsiteX283" y="connsiteY283"/>
              </a:cxn>
              <a:cxn ang="0">
                <a:pos x="connsiteX284" y="connsiteY284"/>
              </a:cxn>
              <a:cxn ang="0">
                <a:pos x="connsiteX285" y="connsiteY285"/>
              </a:cxn>
              <a:cxn ang="0">
                <a:pos x="connsiteX286" y="connsiteY286"/>
              </a:cxn>
              <a:cxn ang="0">
                <a:pos x="connsiteX287" y="connsiteY287"/>
              </a:cxn>
            </a:cxnLst>
            <a:rect l="l" t="t" r="r" b="b"/>
            <a:pathLst>
              <a:path w="5260975" h="1410656">
                <a:moveTo>
                  <a:pt x="5260975" y="0"/>
                </a:moveTo>
                <a:lnTo>
                  <a:pt x="5260975" y="221634"/>
                </a:lnTo>
                <a:lnTo>
                  <a:pt x="5226503" y="237063"/>
                </a:lnTo>
                <a:cubicBezTo>
                  <a:pt x="5219783" y="239848"/>
                  <a:pt x="5212389" y="241384"/>
                  <a:pt x="5206341" y="245128"/>
                </a:cubicBezTo>
                <a:cubicBezTo>
                  <a:pt x="5178495" y="262219"/>
                  <a:pt x="5151515" y="280654"/>
                  <a:pt x="5123287" y="297073"/>
                </a:cubicBezTo>
                <a:cubicBezTo>
                  <a:pt x="5094195" y="314067"/>
                  <a:pt x="5068175" y="334134"/>
                  <a:pt x="5048107" y="361307"/>
                </a:cubicBezTo>
                <a:cubicBezTo>
                  <a:pt x="5029480" y="386559"/>
                  <a:pt x="5011429" y="412194"/>
                  <a:pt x="4992899" y="437542"/>
                </a:cubicBezTo>
                <a:cubicBezTo>
                  <a:pt x="4988194" y="443975"/>
                  <a:pt x="4983873" y="451561"/>
                  <a:pt x="4977440" y="455690"/>
                </a:cubicBezTo>
                <a:cubicBezTo>
                  <a:pt x="4964094" y="464331"/>
                  <a:pt x="4949499" y="471340"/>
                  <a:pt x="4935193" y="478445"/>
                </a:cubicBezTo>
                <a:cubicBezTo>
                  <a:pt x="4922903" y="484494"/>
                  <a:pt x="4909845" y="489006"/>
                  <a:pt x="4897844" y="495535"/>
                </a:cubicBezTo>
                <a:cubicBezTo>
                  <a:pt x="4888243" y="500721"/>
                  <a:pt x="4879697" y="507922"/>
                  <a:pt x="4870767" y="514451"/>
                </a:cubicBezTo>
                <a:cubicBezTo>
                  <a:pt x="4862990" y="520115"/>
                  <a:pt x="4854445" y="525012"/>
                  <a:pt x="4847916" y="531830"/>
                </a:cubicBezTo>
                <a:cubicBezTo>
                  <a:pt x="4831977" y="548344"/>
                  <a:pt x="4815942" y="564571"/>
                  <a:pt x="4796163" y="576765"/>
                </a:cubicBezTo>
                <a:cubicBezTo>
                  <a:pt x="4776672" y="588862"/>
                  <a:pt x="4758237" y="602401"/>
                  <a:pt x="4738843" y="614691"/>
                </a:cubicBezTo>
                <a:cubicBezTo>
                  <a:pt x="4719831" y="626693"/>
                  <a:pt x="4702645" y="639846"/>
                  <a:pt x="4692755" y="661162"/>
                </a:cubicBezTo>
                <a:cubicBezTo>
                  <a:pt x="4688339" y="670571"/>
                  <a:pt x="4682097" y="680845"/>
                  <a:pt x="4673744" y="686318"/>
                </a:cubicBezTo>
                <a:cubicBezTo>
                  <a:pt x="4661838" y="694095"/>
                  <a:pt x="4646764" y="696880"/>
                  <a:pt x="4633801" y="703505"/>
                </a:cubicBezTo>
                <a:cubicBezTo>
                  <a:pt x="4618535" y="711282"/>
                  <a:pt x="4600869" y="718003"/>
                  <a:pt x="4590499" y="730389"/>
                </a:cubicBezTo>
                <a:cubicBezTo>
                  <a:pt x="4581281" y="741431"/>
                  <a:pt x="4571968" y="750072"/>
                  <a:pt x="4559773" y="757081"/>
                </a:cubicBezTo>
                <a:cubicBezTo>
                  <a:pt x="4551229" y="761978"/>
                  <a:pt x="4544892" y="770907"/>
                  <a:pt x="4536059" y="774940"/>
                </a:cubicBezTo>
                <a:cubicBezTo>
                  <a:pt x="4524441" y="780317"/>
                  <a:pt x="4512727" y="784542"/>
                  <a:pt x="4502549" y="792895"/>
                </a:cubicBezTo>
                <a:cubicBezTo>
                  <a:pt x="4491987" y="801536"/>
                  <a:pt x="4479986" y="808353"/>
                  <a:pt x="4468944" y="816419"/>
                </a:cubicBezTo>
                <a:cubicBezTo>
                  <a:pt x="4463087" y="820739"/>
                  <a:pt x="4458286" y="826404"/>
                  <a:pt x="4452622" y="830917"/>
                </a:cubicBezTo>
                <a:cubicBezTo>
                  <a:pt x="4442252" y="839174"/>
                  <a:pt x="4431690" y="847239"/>
                  <a:pt x="4421032" y="855016"/>
                </a:cubicBezTo>
                <a:cubicBezTo>
                  <a:pt x="4410375" y="862794"/>
                  <a:pt x="4400197" y="871819"/>
                  <a:pt x="4388483" y="877484"/>
                </a:cubicBezTo>
                <a:cubicBezTo>
                  <a:pt x="4368513" y="887086"/>
                  <a:pt x="4346717" y="892847"/>
                  <a:pt x="4327321" y="903216"/>
                </a:cubicBezTo>
                <a:cubicBezTo>
                  <a:pt x="4307639" y="913777"/>
                  <a:pt x="4289107" y="927028"/>
                  <a:pt x="4271633" y="941046"/>
                </a:cubicBezTo>
                <a:cubicBezTo>
                  <a:pt x="4257807" y="952088"/>
                  <a:pt x="4244845" y="963034"/>
                  <a:pt x="4227465" y="968698"/>
                </a:cubicBezTo>
                <a:cubicBezTo>
                  <a:pt x="4217768" y="971867"/>
                  <a:pt x="4207591" y="978780"/>
                  <a:pt x="4201733" y="986846"/>
                </a:cubicBezTo>
                <a:cubicBezTo>
                  <a:pt x="4189059" y="1004416"/>
                  <a:pt x="4172833" y="1016802"/>
                  <a:pt x="4154494" y="1027364"/>
                </a:cubicBezTo>
                <a:cubicBezTo>
                  <a:pt x="4130010" y="1041574"/>
                  <a:pt x="4105814" y="1056072"/>
                  <a:pt x="4081234" y="1069994"/>
                </a:cubicBezTo>
                <a:cubicBezTo>
                  <a:pt x="4066737" y="1078252"/>
                  <a:pt x="4052335" y="1086989"/>
                  <a:pt x="4036971" y="1093038"/>
                </a:cubicBezTo>
                <a:cubicBezTo>
                  <a:pt x="4005575" y="1105520"/>
                  <a:pt x="3973410" y="1116177"/>
                  <a:pt x="3941725" y="1127796"/>
                </a:cubicBezTo>
                <a:cubicBezTo>
                  <a:pt x="3931355" y="1131540"/>
                  <a:pt x="3921561" y="1136917"/>
                  <a:pt x="3910999" y="1140182"/>
                </a:cubicBezTo>
                <a:cubicBezTo>
                  <a:pt x="3899573" y="1143734"/>
                  <a:pt x="3887285" y="1144790"/>
                  <a:pt x="3875859" y="1148343"/>
                </a:cubicBezTo>
                <a:cubicBezTo>
                  <a:pt x="3856847" y="1154199"/>
                  <a:pt x="3838412" y="1161689"/>
                  <a:pt x="3819401" y="1167642"/>
                </a:cubicBezTo>
                <a:cubicBezTo>
                  <a:pt x="3782723" y="1179068"/>
                  <a:pt x="3745949" y="1190014"/>
                  <a:pt x="3709176" y="1200863"/>
                </a:cubicBezTo>
                <a:cubicBezTo>
                  <a:pt x="3701303" y="1203168"/>
                  <a:pt x="3692757" y="1203456"/>
                  <a:pt x="3684981" y="1205952"/>
                </a:cubicBezTo>
                <a:cubicBezTo>
                  <a:pt x="3664337" y="1212673"/>
                  <a:pt x="3643789" y="1219970"/>
                  <a:pt x="3623338" y="1227363"/>
                </a:cubicBezTo>
                <a:cubicBezTo>
                  <a:pt x="3610953" y="1231876"/>
                  <a:pt x="3598854" y="1237445"/>
                  <a:pt x="3586373" y="1241765"/>
                </a:cubicBezTo>
                <a:cubicBezTo>
                  <a:pt x="3576387" y="1245222"/>
                  <a:pt x="3566113" y="1247910"/>
                  <a:pt x="3555743" y="1250023"/>
                </a:cubicBezTo>
                <a:cubicBezTo>
                  <a:pt x="3546814" y="1251848"/>
                  <a:pt x="3537501" y="1251655"/>
                  <a:pt x="3528667" y="1253864"/>
                </a:cubicBezTo>
                <a:cubicBezTo>
                  <a:pt x="3504759" y="1259816"/>
                  <a:pt x="3481140" y="1266538"/>
                  <a:pt x="3457424" y="1272874"/>
                </a:cubicBezTo>
                <a:cubicBezTo>
                  <a:pt x="3447919" y="1275371"/>
                  <a:pt x="3438221" y="1277196"/>
                  <a:pt x="3429003" y="1280364"/>
                </a:cubicBezTo>
                <a:cubicBezTo>
                  <a:pt x="3404327" y="1288717"/>
                  <a:pt x="3380036" y="1298222"/>
                  <a:pt x="3355264" y="1306096"/>
                </a:cubicBezTo>
                <a:cubicBezTo>
                  <a:pt x="3334717" y="1312625"/>
                  <a:pt x="3313593" y="1317329"/>
                  <a:pt x="3292757" y="1323090"/>
                </a:cubicBezTo>
                <a:cubicBezTo>
                  <a:pt x="3283924" y="1325587"/>
                  <a:pt x="3275475" y="1329140"/>
                  <a:pt x="3266643" y="1331251"/>
                </a:cubicBezTo>
                <a:cubicBezTo>
                  <a:pt x="3246863" y="1336053"/>
                  <a:pt x="3226796" y="1340085"/>
                  <a:pt x="3206921" y="1344886"/>
                </a:cubicBezTo>
                <a:cubicBezTo>
                  <a:pt x="3195590" y="1347670"/>
                  <a:pt x="3184645" y="1352663"/>
                  <a:pt x="3173123" y="1354488"/>
                </a:cubicBezTo>
                <a:cubicBezTo>
                  <a:pt x="3145759" y="1358808"/>
                  <a:pt x="3118203" y="1361880"/>
                  <a:pt x="3090646" y="1365337"/>
                </a:cubicBezTo>
                <a:cubicBezTo>
                  <a:pt x="3062227" y="1368889"/>
                  <a:pt x="3033902" y="1372634"/>
                  <a:pt x="3005480" y="1375802"/>
                </a:cubicBezTo>
                <a:cubicBezTo>
                  <a:pt x="2989926" y="1377435"/>
                  <a:pt x="2974275" y="1377723"/>
                  <a:pt x="2958721" y="1379259"/>
                </a:cubicBezTo>
                <a:cubicBezTo>
                  <a:pt x="2945087" y="1380604"/>
                  <a:pt x="2931549" y="1383100"/>
                  <a:pt x="2917915" y="1384733"/>
                </a:cubicBezTo>
                <a:cubicBezTo>
                  <a:pt x="2906105" y="1386076"/>
                  <a:pt x="2894199" y="1386844"/>
                  <a:pt x="2882389" y="1388189"/>
                </a:cubicBezTo>
                <a:cubicBezTo>
                  <a:pt x="2863475" y="1390397"/>
                  <a:pt x="2844655" y="1392894"/>
                  <a:pt x="2825837" y="1395198"/>
                </a:cubicBezTo>
                <a:cubicBezTo>
                  <a:pt x="2817964" y="1396062"/>
                  <a:pt x="2809706" y="1398462"/>
                  <a:pt x="2802313" y="1397023"/>
                </a:cubicBezTo>
                <a:cubicBezTo>
                  <a:pt x="2783686" y="1393373"/>
                  <a:pt x="2765347" y="1394430"/>
                  <a:pt x="2746816" y="1396926"/>
                </a:cubicBezTo>
                <a:cubicBezTo>
                  <a:pt x="2740479" y="1397791"/>
                  <a:pt x="2733662" y="1397598"/>
                  <a:pt x="2727517" y="1395966"/>
                </a:cubicBezTo>
                <a:cubicBezTo>
                  <a:pt x="2714939" y="1392701"/>
                  <a:pt x="2702745" y="1388092"/>
                  <a:pt x="2690359" y="1384060"/>
                </a:cubicBezTo>
                <a:cubicBezTo>
                  <a:pt x="2689014" y="1383580"/>
                  <a:pt x="2687382" y="1383484"/>
                  <a:pt x="2685943" y="1383196"/>
                </a:cubicBezTo>
                <a:cubicBezTo>
                  <a:pt x="2677781" y="1381563"/>
                  <a:pt x="2669717" y="1379931"/>
                  <a:pt x="2661554" y="1378491"/>
                </a:cubicBezTo>
                <a:cubicBezTo>
                  <a:pt x="2657138" y="1377723"/>
                  <a:pt x="2652625" y="1377627"/>
                  <a:pt x="2648208" y="1376955"/>
                </a:cubicBezTo>
                <a:cubicBezTo>
                  <a:pt x="2631118" y="1374266"/>
                  <a:pt x="2612299" y="1378779"/>
                  <a:pt x="2597512" y="1367162"/>
                </a:cubicBezTo>
                <a:cubicBezTo>
                  <a:pt x="2587911" y="1359672"/>
                  <a:pt x="2578597" y="1361401"/>
                  <a:pt x="2568324" y="1362553"/>
                </a:cubicBezTo>
                <a:cubicBezTo>
                  <a:pt x="2560547" y="1363417"/>
                  <a:pt x="2552577" y="1363128"/>
                  <a:pt x="2544704" y="1363225"/>
                </a:cubicBezTo>
                <a:cubicBezTo>
                  <a:pt x="2530878" y="1363512"/>
                  <a:pt x="2517052" y="1363609"/>
                  <a:pt x="2503225" y="1364089"/>
                </a:cubicBezTo>
                <a:cubicBezTo>
                  <a:pt x="2498808" y="1364281"/>
                  <a:pt x="2494297" y="1366682"/>
                  <a:pt x="2489975" y="1366298"/>
                </a:cubicBezTo>
                <a:cubicBezTo>
                  <a:pt x="2470004" y="1364473"/>
                  <a:pt x="2450033" y="1361592"/>
                  <a:pt x="2430061" y="1359960"/>
                </a:cubicBezTo>
                <a:cubicBezTo>
                  <a:pt x="2418732" y="1359001"/>
                  <a:pt x="2407114" y="1360824"/>
                  <a:pt x="2395880" y="1359480"/>
                </a:cubicBezTo>
                <a:cubicBezTo>
                  <a:pt x="2382919" y="1357944"/>
                  <a:pt x="2370245" y="1354008"/>
                  <a:pt x="2357378" y="1351607"/>
                </a:cubicBezTo>
                <a:cubicBezTo>
                  <a:pt x="2353826" y="1350935"/>
                  <a:pt x="2349889" y="1351799"/>
                  <a:pt x="2346145" y="1351991"/>
                </a:cubicBezTo>
                <a:cubicBezTo>
                  <a:pt x="2341920" y="1352183"/>
                  <a:pt x="2337791" y="1352567"/>
                  <a:pt x="2333567" y="1352663"/>
                </a:cubicBezTo>
                <a:cubicBezTo>
                  <a:pt x="2320700" y="1352856"/>
                  <a:pt x="2307835" y="1352567"/>
                  <a:pt x="2294968" y="1353240"/>
                </a:cubicBezTo>
                <a:cubicBezTo>
                  <a:pt x="2287095" y="1353624"/>
                  <a:pt x="2278839" y="1357560"/>
                  <a:pt x="2271540" y="1356120"/>
                </a:cubicBezTo>
                <a:cubicBezTo>
                  <a:pt x="2256659" y="1353335"/>
                  <a:pt x="2241776" y="1359576"/>
                  <a:pt x="2226895" y="1354392"/>
                </a:cubicBezTo>
                <a:cubicBezTo>
                  <a:pt x="2222285" y="1352856"/>
                  <a:pt x="2215948" y="1356696"/>
                  <a:pt x="2210379" y="1356888"/>
                </a:cubicBezTo>
                <a:cubicBezTo>
                  <a:pt x="2196457" y="1357368"/>
                  <a:pt x="2182535" y="1357272"/>
                  <a:pt x="2168613" y="1357176"/>
                </a:cubicBezTo>
                <a:cubicBezTo>
                  <a:pt x="2156131" y="1357080"/>
                  <a:pt x="2143168" y="1358424"/>
                  <a:pt x="2131167" y="1355736"/>
                </a:cubicBezTo>
                <a:cubicBezTo>
                  <a:pt x="2118588" y="1352856"/>
                  <a:pt x="2107259" y="1353240"/>
                  <a:pt x="2095065" y="1356504"/>
                </a:cubicBezTo>
                <a:cubicBezTo>
                  <a:pt x="2086711" y="1358712"/>
                  <a:pt x="2077878" y="1359001"/>
                  <a:pt x="2069237" y="1359672"/>
                </a:cubicBezTo>
                <a:cubicBezTo>
                  <a:pt x="2059924" y="1360440"/>
                  <a:pt x="2049650" y="1358424"/>
                  <a:pt x="2041201" y="1361592"/>
                </a:cubicBezTo>
                <a:cubicBezTo>
                  <a:pt x="2016044" y="1371002"/>
                  <a:pt x="1990216" y="1373018"/>
                  <a:pt x="1963909" y="1373018"/>
                </a:cubicBezTo>
                <a:cubicBezTo>
                  <a:pt x="1959107" y="1373018"/>
                  <a:pt x="1954210" y="1371675"/>
                  <a:pt x="1949603" y="1370234"/>
                </a:cubicBezTo>
                <a:cubicBezTo>
                  <a:pt x="1922717" y="1361592"/>
                  <a:pt x="1895737" y="1362360"/>
                  <a:pt x="1868373" y="1367641"/>
                </a:cubicBezTo>
                <a:cubicBezTo>
                  <a:pt x="1862708" y="1368794"/>
                  <a:pt x="1856372" y="1368986"/>
                  <a:pt x="1850707" y="1367834"/>
                </a:cubicBezTo>
                <a:cubicBezTo>
                  <a:pt x="1834768" y="1364473"/>
                  <a:pt x="1819309" y="1358904"/>
                  <a:pt x="1803275" y="1356504"/>
                </a:cubicBezTo>
                <a:cubicBezTo>
                  <a:pt x="1776775" y="1352567"/>
                  <a:pt x="1753828" y="1365817"/>
                  <a:pt x="1730112" y="1374459"/>
                </a:cubicBezTo>
                <a:cubicBezTo>
                  <a:pt x="1707548" y="1382620"/>
                  <a:pt x="1688345" y="1401055"/>
                  <a:pt x="1661652" y="1396926"/>
                </a:cubicBezTo>
                <a:cubicBezTo>
                  <a:pt x="1658965" y="1396542"/>
                  <a:pt x="1655988" y="1399134"/>
                  <a:pt x="1653011" y="1399807"/>
                </a:cubicBezTo>
                <a:cubicBezTo>
                  <a:pt x="1644850" y="1401631"/>
                  <a:pt x="1636689" y="1403839"/>
                  <a:pt x="1628431" y="1404704"/>
                </a:cubicBezTo>
                <a:cubicBezTo>
                  <a:pt x="1618350" y="1405856"/>
                  <a:pt x="1608076" y="1405472"/>
                  <a:pt x="1597995" y="1406432"/>
                </a:cubicBezTo>
                <a:cubicBezTo>
                  <a:pt x="1585032" y="1407584"/>
                  <a:pt x="1572263" y="1410656"/>
                  <a:pt x="1559396" y="1410656"/>
                </a:cubicBezTo>
                <a:cubicBezTo>
                  <a:pt x="1549026" y="1410656"/>
                  <a:pt x="1538753" y="1407104"/>
                  <a:pt x="1528480" y="1405375"/>
                </a:cubicBezTo>
                <a:cubicBezTo>
                  <a:pt x="1513981" y="1402975"/>
                  <a:pt x="1498042" y="1403647"/>
                  <a:pt x="1485272" y="1397502"/>
                </a:cubicBezTo>
                <a:cubicBezTo>
                  <a:pt x="1471639" y="1390973"/>
                  <a:pt x="1458676" y="1387997"/>
                  <a:pt x="1444562" y="1390013"/>
                </a:cubicBezTo>
                <a:cubicBezTo>
                  <a:pt x="1439857" y="1390685"/>
                  <a:pt x="1433808" y="1394718"/>
                  <a:pt x="1431696" y="1398846"/>
                </a:cubicBezTo>
                <a:cubicBezTo>
                  <a:pt x="1426991" y="1408064"/>
                  <a:pt x="1420559" y="1409697"/>
                  <a:pt x="1411821" y="1406527"/>
                </a:cubicBezTo>
                <a:cubicBezTo>
                  <a:pt x="1404236" y="1403839"/>
                  <a:pt x="1394922" y="1402495"/>
                  <a:pt x="1389738" y="1397310"/>
                </a:cubicBezTo>
                <a:cubicBezTo>
                  <a:pt x="1375047" y="1382620"/>
                  <a:pt x="1356324" y="1382140"/>
                  <a:pt x="1338081" y="1378204"/>
                </a:cubicBezTo>
                <a:cubicBezTo>
                  <a:pt x="1326945" y="1375802"/>
                  <a:pt x="1316574" y="1375707"/>
                  <a:pt x="1305436" y="1377339"/>
                </a:cubicBezTo>
                <a:cubicBezTo>
                  <a:pt x="1281241" y="1380988"/>
                  <a:pt x="1257717" y="1375802"/>
                  <a:pt x="1234481" y="1369178"/>
                </a:cubicBezTo>
                <a:cubicBezTo>
                  <a:pt x="1219118" y="1364761"/>
                  <a:pt x="1203372" y="1362073"/>
                  <a:pt x="1188106" y="1357560"/>
                </a:cubicBezTo>
                <a:cubicBezTo>
                  <a:pt x="1176680" y="1354104"/>
                  <a:pt x="1165255" y="1349975"/>
                  <a:pt x="1154790" y="1344406"/>
                </a:cubicBezTo>
                <a:cubicBezTo>
                  <a:pt x="1139618" y="1336244"/>
                  <a:pt x="1126369" y="1323954"/>
                  <a:pt x="1107069" y="1327219"/>
                </a:cubicBezTo>
                <a:cubicBezTo>
                  <a:pt x="1090074" y="1330099"/>
                  <a:pt x="1074713" y="1324051"/>
                  <a:pt x="1059158" y="1318290"/>
                </a:cubicBezTo>
                <a:cubicBezTo>
                  <a:pt x="1047732" y="1314065"/>
                  <a:pt x="1036308" y="1309744"/>
                  <a:pt x="1024496" y="1307056"/>
                </a:cubicBezTo>
                <a:cubicBezTo>
                  <a:pt x="1010478" y="1303887"/>
                  <a:pt x="994635" y="1305232"/>
                  <a:pt x="982153" y="1299374"/>
                </a:cubicBezTo>
                <a:cubicBezTo>
                  <a:pt x="969095" y="1293229"/>
                  <a:pt x="958246" y="1297358"/>
                  <a:pt x="946628" y="1299087"/>
                </a:cubicBezTo>
                <a:cubicBezTo>
                  <a:pt x="928097" y="1301775"/>
                  <a:pt x="909661" y="1306768"/>
                  <a:pt x="890939" y="1300431"/>
                </a:cubicBezTo>
                <a:cubicBezTo>
                  <a:pt x="868184" y="1292750"/>
                  <a:pt x="845620" y="1284493"/>
                  <a:pt x="822769" y="1277196"/>
                </a:cubicBezTo>
                <a:cubicBezTo>
                  <a:pt x="813934" y="1274410"/>
                  <a:pt x="804431" y="1273258"/>
                  <a:pt x="795212" y="1272010"/>
                </a:cubicBezTo>
                <a:cubicBezTo>
                  <a:pt x="786476" y="1270954"/>
                  <a:pt x="776010" y="1273642"/>
                  <a:pt x="769288" y="1269610"/>
                </a:cubicBezTo>
                <a:cubicBezTo>
                  <a:pt x="752005" y="1259241"/>
                  <a:pt x="734243" y="1254152"/>
                  <a:pt x="714271" y="1254152"/>
                </a:cubicBezTo>
                <a:cubicBezTo>
                  <a:pt x="706781" y="1254152"/>
                  <a:pt x="699484" y="1249831"/>
                  <a:pt x="691900" y="1249062"/>
                </a:cubicBezTo>
                <a:cubicBezTo>
                  <a:pt x="681529" y="1248103"/>
                  <a:pt x="669623" y="1245510"/>
                  <a:pt x="660598" y="1249159"/>
                </a:cubicBezTo>
                <a:cubicBezTo>
                  <a:pt x="639379" y="1257800"/>
                  <a:pt x="622193" y="1250599"/>
                  <a:pt x="603662" y="1242054"/>
                </a:cubicBezTo>
                <a:cubicBezTo>
                  <a:pt x="585418" y="1233604"/>
                  <a:pt x="566215" y="1226884"/>
                  <a:pt x="546821" y="1221314"/>
                </a:cubicBezTo>
                <a:cubicBezTo>
                  <a:pt x="539524" y="1219298"/>
                  <a:pt x="530787" y="1222659"/>
                  <a:pt x="522721" y="1223330"/>
                </a:cubicBezTo>
                <a:cubicBezTo>
                  <a:pt x="519840" y="1223523"/>
                  <a:pt x="516671" y="1223811"/>
                  <a:pt x="514080" y="1222851"/>
                </a:cubicBezTo>
                <a:cubicBezTo>
                  <a:pt x="489020" y="1213633"/>
                  <a:pt x="463575" y="1206624"/>
                  <a:pt x="436404" y="1211424"/>
                </a:cubicBezTo>
                <a:cubicBezTo>
                  <a:pt x="433908" y="1211905"/>
                  <a:pt x="431123" y="1210849"/>
                  <a:pt x="428626" y="1210177"/>
                </a:cubicBezTo>
                <a:cubicBezTo>
                  <a:pt x="416432" y="1206720"/>
                  <a:pt x="404526" y="1201247"/>
                  <a:pt x="392141" y="1199999"/>
                </a:cubicBezTo>
                <a:cubicBezTo>
                  <a:pt x="361608" y="1196927"/>
                  <a:pt x="330884" y="1195678"/>
                  <a:pt x="300157" y="1193662"/>
                </a:cubicBezTo>
                <a:cubicBezTo>
                  <a:pt x="298237" y="1193566"/>
                  <a:pt x="296221" y="1193566"/>
                  <a:pt x="294493" y="1192894"/>
                </a:cubicBezTo>
                <a:cubicBezTo>
                  <a:pt x="283163" y="1188765"/>
                  <a:pt x="273274" y="1190110"/>
                  <a:pt x="263671" y="1197982"/>
                </a:cubicBezTo>
                <a:cubicBezTo>
                  <a:pt x="259447" y="1201439"/>
                  <a:pt x="253686" y="1203263"/>
                  <a:pt x="248406" y="1205184"/>
                </a:cubicBezTo>
                <a:cubicBezTo>
                  <a:pt x="240628" y="1208065"/>
                  <a:pt x="232659" y="1210849"/>
                  <a:pt x="224594" y="1212673"/>
                </a:cubicBezTo>
                <a:cubicBezTo>
                  <a:pt x="216624" y="1214401"/>
                  <a:pt x="208079" y="1216801"/>
                  <a:pt x="200398" y="1215458"/>
                </a:cubicBezTo>
                <a:cubicBezTo>
                  <a:pt x="186572" y="1213057"/>
                  <a:pt x="173417" y="1207681"/>
                  <a:pt x="159783" y="1204127"/>
                </a:cubicBezTo>
                <a:cubicBezTo>
                  <a:pt x="155079" y="1202879"/>
                  <a:pt x="149893" y="1203072"/>
                  <a:pt x="144997" y="1202975"/>
                </a:cubicBezTo>
                <a:cubicBezTo>
                  <a:pt x="133763" y="1202688"/>
                  <a:pt x="122241" y="1205472"/>
                  <a:pt x="112064" y="1197503"/>
                </a:cubicBezTo>
                <a:cubicBezTo>
                  <a:pt x="102655" y="1190014"/>
                  <a:pt x="93148" y="1192221"/>
                  <a:pt x="83259" y="1197887"/>
                </a:cubicBezTo>
                <a:cubicBezTo>
                  <a:pt x="76154" y="1201920"/>
                  <a:pt x="68090" y="1205088"/>
                  <a:pt x="60120" y="1206624"/>
                </a:cubicBezTo>
                <a:cubicBezTo>
                  <a:pt x="49174" y="1208736"/>
                  <a:pt x="38324" y="1209601"/>
                  <a:pt x="26514" y="1208352"/>
                </a:cubicBezTo>
                <a:cubicBezTo>
                  <a:pt x="18161" y="1207488"/>
                  <a:pt x="11343" y="1207104"/>
                  <a:pt x="4814" y="1202015"/>
                </a:cubicBezTo>
                <a:cubicBezTo>
                  <a:pt x="3759" y="1201247"/>
                  <a:pt x="1839" y="1201055"/>
                  <a:pt x="398" y="1201152"/>
                </a:cubicBezTo>
                <a:lnTo>
                  <a:pt x="0" y="1201150"/>
                </a:lnTo>
                <a:lnTo>
                  <a:pt x="0" y="1004512"/>
                </a:lnTo>
                <a:lnTo>
                  <a:pt x="30355" y="1002784"/>
                </a:lnTo>
                <a:cubicBezTo>
                  <a:pt x="37748" y="1002111"/>
                  <a:pt x="44853" y="999520"/>
                  <a:pt x="52151" y="997695"/>
                </a:cubicBezTo>
                <a:cubicBezTo>
                  <a:pt x="56183" y="996639"/>
                  <a:pt x="60504" y="993855"/>
                  <a:pt x="64248" y="994430"/>
                </a:cubicBezTo>
                <a:cubicBezTo>
                  <a:pt x="85948" y="997791"/>
                  <a:pt x="105823" y="989534"/>
                  <a:pt x="126370" y="985405"/>
                </a:cubicBezTo>
                <a:cubicBezTo>
                  <a:pt x="135876" y="983485"/>
                  <a:pt x="144805" y="978876"/>
                  <a:pt x="154022" y="975708"/>
                </a:cubicBezTo>
                <a:cubicBezTo>
                  <a:pt x="156423" y="974843"/>
                  <a:pt x="159111" y="974075"/>
                  <a:pt x="161512" y="974268"/>
                </a:cubicBezTo>
                <a:cubicBezTo>
                  <a:pt x="175242" y="975420"/>
                  <a:pt x="188876" y="977052"/>
                  <a:pt x="202510" y="978300"/>
                </a:cubicBezTo>
                <a:cubicBezTo>
                  <a:pt x="214896" y="979452"/>
                  <a:pt x="227378" y="979836"/>
                  <a:pt x="233235" y="993950"/>
                </a:cubicBezTo>
                <a:cubicBezTo>
                  <a:pt x="234100" y="996159"/>
                  <a:pt x="236979" y="997791"/>
                  <a:pt x="239188" y="999231"/>
                </a:cubicBezTo>
                <a:cubicBezTo>
                  <a:pt x="273274" y="1021411"/>
                  <a:pt x="291516" y="1020835"/>
                  <a:pt x="324834" y="997407"/>
                </a:cubicBezTo>
                <a:cubicBezTo>
                  <a:pt x="328290" y="995007"/>
                  <a:pt x="335683" y="993278"/>
                  <a:pt x="337987" y="995198"/>
                </a:cubicBezTo>
                <a:cubicBezTo>
                  <a:pt x="357575" y="1011137"/>
                  <a:pt x="378986" y="1009409"/>
                  <a:pt x="401550" y="1004416"/>
                </a:cubicBezTo>
                <a:cubicBezTo>
                  <a:pt x="407407" y="1003072"/>
                  <a:pt x="415664" y="1003072"/>
                  <a:pt x="420081" y="1006240"/>
                </a:cubicBezTo>
                <a:cubicBezTo>
                  <a:pt x="441108" y="1020930"/>
                  <a:pt x="463672" y="1018819"/>
                  <a:pt x="486523" y="1014498"/>
                </a:cubicBezTo>
                <a:cubicBezTo>
                  <a:pt x="490075" y="1013826"/>
                  <a:pt x="494397" y="1010177"/>
                  <a:pt x="495932" y="1006817"/>
                </a:cubicBezTo>
                <a:cubicBezTo>
                  <a:pt x="501406" y="994911"/>
                  <a:pt x="511680" y="990878"/>
                  <a:pt x="523009" y="987517"/>
                </a:cubicBezTo>
                <a:cubicBezTo>
                  <a:pt x="540868" y="982044"/>
                  <a:pt x="558438" y="975611"/>
                  <a:pt x="576393" y="970427"/>
                </a:cubicBezTo>
                <a:cubicBezTo>
                  <a:pt x="580811" y="969179"/>
                  <a:pt x="586283" y="969947"/>
                  <a:pt x="590892" y="971387"/>
                </a:cubicBezTo>
                <a:cubicBezTo>
                  <a:pt x="606638" y="976284"/>
                  <a:pt x="616624" y="988574"/>
                  <a:pt x="627569" y="999904"/>
                </a:cubicBezTo>
                <a:cubicBezTo>
                  <a:pt x="632370" y="1004897"/>
                  <a:pt x="638995" y="1008449"/>
                  <a:pt x="645429" y="1011329"/>
                </a:cubicBezTo>
                <a:cubicBezTo>
                  <a:pt x="662135" y="1018723"/>
                  <a:pt x="679226" y="1025348"/>
                  <a:pt x="696125" y="1032356"/>
                </a:cubicBezTo>
                <a:cubicBezTo>
                  <a:pt x="697757" y="1033029"/>
                  <a:pt x="699100" y="1034757"/>
                  <a:pt x="700349" y="1036197"/>
                </a:cubicBezTo>
                <a:cubicBezTo>
                  <a:pt x="712831" y="1051368"/>
                  <a:pt x="725216" y="1066634"/>
                  <a:pt x="737795" y="1081804"/>
                </a:cubicBezTo>
                <a:cubicBezTo>
                  <a:pt x="740195" y="1084684"/>
                  <a:pt x="743652" y="1086797"/>
                  <a:pt x="746244" y="1089581"/>
                </a:cubicBezTo>
                <a:cubicBezTo>
                  <a:pt x="749893" y="1093422"/>
                  <a:pt x="754502" y="1097071"/>
                  <a:pt x="756422" y="1101680"/>
                </a:cubicBezTo>
                <a:cubicBezTo>
                  <a:pt x="762374" y="1116177"/>
                  <a:pt x="773801" y="1122419"/>
                  <a:pt x="788202" y="1125108"/>
                </a:cubicBezTo>
                <a:cubicBezTo>
                  <a:pt x="801357" y="1127603"/>
                  <a:pt x="814511" y="1129716"/>
                  <a:pt x="827569" y="1132596"/>
                </a:cubicBezTo>
                <a:cubicBezTo>
                  <a:pt x="843507" y="1136053"/>
                  <a:pt x="859350" y="1139798"/>
                  <a:pt x="875097" y="1144022"/>
                </a:cubicBezTo>
                <a:cubicBezTo>
                  <a:pt x="881913" y="1145847"/>
                  <a:pt x="889115" y="1147959"/>
                  <a:pt x="894972" y="1151704"/>
                </a:cubicBezTo>
                <a:cubicBezTo>
                  <a:pt x="911390" y="1162073"/>
                  <a:pt x="928961" y="1169082"/>
                  <a:pt x="948260" y="1166298"/>
                </a:cubicBezTo>
                <a:cubicBezTo>
                  <a:pt x="963718" y="1164089"/>
                  <a:pt x="976680" y="1169754"/>
                  <a:pt x="986282" y="1178588"/>
                </a:cubicBezTo>
                <a:cubicBezTo>
                  <a:pt x="1003757" y="1194623"/>
                  <a:pt x="1022479" y="1190973"/>
                  <a:pt x="1041107" y="1185789"/>
                </a:cubicBezTo>
                <a:cubicBezTo>
                  <a:pt x="1050708" y="1183101"/>
                  <a:pt x="1058581" y="1183485"/>
                  <a:pt x="1067703" y="1186076"/>
                </a:cubicBezTo>
                <a:cubicBezTo>
                  <a:pt x="1088826" y="1192126"/>
                  <a:pt x="1102941" y="1208544"/>
                  <a:pt x="1116574" y="1222946"/>
                </a:cubicBezTo>
                <a:cubicBezTo>
                  <a:pt x="1128193" y="1235236"/>
                  <a:pt x="1141251" y="1242149"/>
                  <a:pt x="1155557" y="1247335"/>
                </a:cubicBezTo>
                <a:cubicBezTo>
                  <a:pt x="1173608" y="1253959"/>
                  <a:pt x="1187914" y="1251464"/>
                  <a:pt x="1196556" y="1235525"/>
                </a:cubicBezTo>
                <a:cubicBezTo>
                  <a:pt x="1198956" y="1231012"/>
                  <a:pt x="1203180" y="1225730"/>
                  <a:pt x="1207693" y="1224387"/>
                </a:cubicBezTo>
                <a:cubicBezTo>
                  <a:pt x="1229488" y="1217666"/>
                  <a:pt x="1251572" y="1207872"/>
                  <a:pt x="1274904" y="1213826"/>
                </a:cubicBezTo>
                <a:cubicBezTo>
                  <a:pt x="1307165" y="1221987"/>
                  <a:pt x="1338658" y="1221507"/>
                  <a:pt x="1370919" y="1213442"/>
                </a:cubicBezTo>
                <a:cubicBezTo>
                  <a:pt x="1423247" y="1200383"/>
                  <a:pt x="1475575" y="1186557"/>
                  <a:pt x="1530593" y="1189437"/>
                </a:cubicBezTo>
                <a:cubicBezTo>
                  <a:pt x="1539713" y="1189917"/>
                  <a:pt x="1550563" y="1184060"/>
                  <a:pt x="1558436" y="1178299"/>
                </a:cubicBezTo>
                <a:cubicBezTo>
                  <a:pt x="1573511" y="1167354"/>
                  <a:pt x="1572838" y="1166489"/>
                  <a:pt x="1589737" y="1175515"/>
                </a:cubicBezTo>
                <a:cubicBezTo>
                  <a:pt x="1593770" y="1177724"/>
                  <a:pt x="1598763" y="1179068"/>
                  <a:pt x="1601740" y="1182333"/>
                </a:cubicBezTo>
                <a:cubicBezTo>
                  <a:pt x="1616909" y="1198943"/>
                  <a:pt x="1635633" y="1194910"/>
                  <a:pt x="1654259" y="1192510"/>
                </a:cubicBezTo>
                <a:cubicBezTo>
                  <a:pt x="1657524" y="1192030"/>
                  <a:pt x="1661460" y="1191358"/>
                  <a:pt x="1664246" y="1192702"/>
                </a:cubicBezTo>
                <a:cubicBezTo>
                  <a:pt x="1676823" y="1198750"/>
                  <a:pt x="1687481" y="1196639"/>
                  <a:pt x="1698427" y="1188381"/>
                </a:cubicBezTo>
                <a:cubicBezTo>
                  <a:pt x="1707932" y="1181276"/>
                  <a:pt x="1718878" y="1177052"/>
                  <a:pt x="1730112" y="1185885"/>
                </a:cubicBezTo>
                <a:cubicBezTo>
                  <a:pt x="1755076" y="1205472"/>
                  <a:pt x="1781767" y="1206432"/>
                  <a:pt x="1809996" y="1194046"/>
                </a:cubicBezTo>
                <a:cubicBezTo>
                  <a:pt x="1830159" y="1185213"/>
                  <a:pt x="1850034" y="1183196"/>
                  <a:pt x="1871254" y="1192126"/>
                </a:cubicBezTo>
                <a:cubicBezTo>
                  <a:pt x="1879415" y="1195582"/>
                  <a:pt x="1889977" y="1193278"/>
                  <a:pt x="1899482" y="1194046"/>
                </a:cubicBezTo>
                <a:cubicBezTo>
                  <a:pt x="1904859" y="1194430"/>
                  <a:pt x="1910813" y="1194526"/>
                  <a:pt x="1915420" y="1196927"/>
                </a:cubicBezTo>
                <a:cubicBezTo>
                  <a:pt x="1927711" y="1203072"/>
                  <a:pt x="1939136" y="1210945"/>
                  <a:pt x="1951522" y="1216994"/>
                </a:cubicBezTo>
                <a:cubicBezTo>
                  <a:pt x="1957475" y="1219874"/>
                  <a:pt x="1964580" y="1221410"/>
                  <a:pt x="1971302" y="1221507"/>
                </a:cubicBezTo>
                <a:cubicBezTo>
                  <a:pt x="1991177" y="1221987"/>
                  <a:pt x="2011052" y="1221987"/>
                  <a:pt x="2030831" y="1221123"/>
                </a:cubicBezTo>
                <a:cubicBezTo>
                  <a:pt x="2063476" y="1219778"/>
                  <a:pt x="2096601" y="1219490"/>
                  <a:pt x="2120125" y="1190878"/>
                </a:cubicBezTo>
                <a:cubicBezTo>
                  <a:pt x="2122046" y="1188573"/>
                  <a:pt x="2126174" y="1187229"/>
                  <a:pt x="2129439" y="1186845"/>
                </a:cubicBezTo>
                <a:cubicBezTo>
                  <a:pt x="2144513" y="1185021"/>
                  <a:pt x="2159971" y="1184828"/>
                  <a:pt x="2174854" y="1181852"/>
                </a:cubicBezTo>
                <a:cubicBezTo>
                  <a:pt x="2186760" y="1179452"/>
                  <a:pt x="2196650" y="1180220"/>
                  <a:pt x="2205674" y="1188669"/>
                </a:cubicBezTo>
                <a:cubicBezTo>
                  <a:pt x="2217485" y="1199807"/>
                  <a:pt x="2231887" y="1206336"/>
                  <a:pt x="2247634" y="1202784"/>
                </a:cubicBezTo>
                <a:cubicBezTo>
                  <a:pt x="2263379" y="1199327"/>
                  <a:pt x="2273749" y="1206816"/>
                  <a:pt x="2285367" y="1214594"/>
                </a:cubicBezTo>
                <a:cubicBezTo>
                  <a:pt x="2293817" y="1220258"/>
                  <a:pt x="2303418" y="1227363"/>
                  <a:pt x="2312827" y="1227939"/>
                </a:cubicBezTo>
                <a:cubicBezTo>
                  <a:pt x="2334143" y="1229187"/>
                  <a:pt x="2352482" y="1248967"/>
                  <a:pt x="2375622" y="1237733"/>
                </a:cubicBezTo>
                <a:cubicBezTo>
                  <a:pt x="2377158" y="1236965"/>
                  <a:pt x="2379942" y="1238885"/>
                  <a:pt x="2382151" y="1239365"/>
                </a:cubicBezTo>
                <a:cubicBezTo>
                  <a:pt x="2399817" y="1243014"/>
                  <a:pt x="2416428" y="1239461"/>
                  <a:pt x="2429390" y="1227459"/>
                </a:cubicBezTo>
                <a:cubicBezTo>
                  <a:pt x="2446385" y="1211809"/>
                  <a:pt x="2465203" y="1210272"/>
                  <a:pt x="2486134" y="1215362"/>
                </a:cubicBezTo>
                <a:cubicBezTo>
                  <a:pt x="2492856" y="1216994"/>
                  <a:pt x="2499577" y="1218146"/>
                  <a:pt x="2506394" y="1219490"/>
                </a:cubicBezTo>
                <a:cubicBezTo>
                  <a:pt x="2515611" y="1221410"/>
                  <a:pt x="2524925" y="1223427"/>
                  <a:pt x="2534142" y="1225347"/>
                </a:cubicBezTo>
                <a:cubicBezTo>
                  <a:pt x="2543072" y="1227268"/>
                  <a:pt x="2552962" y="1230532"/>
                  <a:pt x="2559874" y="1222275"/>
                </a:cubicBezTo>
                <a:cubicBezTo>
                  <a:pt x="2565827" y="1215169"/>
                  <a:pt x="2570052" y="1215842"/>
                  <a:pt x="2575525" y="1221987"/>
                </a:cubicBezTo>
                <a:cubicBezTo>
                  <a:pt x="2594536" y="1243494"/>
                  <a:pt x="2617580" y="1256936"/>
                  <a:pt x="2646960" y="1257896"/>
                </a:cubicBezTo>
                <a:cubicBezTo>
                  <a:pt x="2653009" y="1258088"/>
                  <a:pt x="2659154" y="1259432"/>
                  <a:pt x="2665107" y="1260873"/>
                </a:cubicBezTo>
                <a:cubicBezTo>
                  <a:pt x="2668756" y="1261736"/>
                  <a:pt x="2673173" y="1262697"/>
                  <a:pt x="2675381" y="1265290"/>
                </a:cubicBezTo>
                <a:cubicBezTo>
                  <a:pt x="2692567" y="1285068"/>
                  <a:pt x="2713979" y="1298799"/>
                  <a:pt x="2737311" y="1309841"/>
                </a:cubicBezTo>
                <a:cubicBezTo>
                  <a:pt x="2745664" y="1313777"/>
                  <a:pt x="2754594" y="1317713"/>
                  <a:pt x="2763619" y="1318866"/>
                </a:cubicBezTo>
                <a:cubicBezTo>
                  <a:pt x="2773028" y="1320018"/>
                  <a:pt x="2782917" y="1318098"/>
                  <a:pt x="2792519" y="1317041"/>
                </a:cubicBezTo>
                <a:cubicBezTo>
                  <a:pt x="2798184" y="1316466"/>
                  <a:pt x="2804713" y="1316561"/>
                  <a:pt x="2809226" y="1313777"/>
                </a:cubicBezTo>
                <a:cubicBezTo>
                  <a:pt x="2823532" y="1305039"/>
                  <a:pt x="2837358" y="1295631"/>
                  <a:pt x="2850705" y="1285452"/>
                </a:cubicBezTo>
                <a:cubicBezTo>
                  <a:pt x="2862131" y="1276715"/>
                  <a:pt x="2864435" y="1275467"/>
                  <a:pt x="2874324" y="1286413"/>
                </a:cubicBezTo>
                <a:cubicBezTo>
                  <a:pt x="2884502" y="1297647"/>
                  <a:pt x="2897176" y="1303503"/>
                  <a:pt x="2911194" y="1305903"/>
                </a:cubicBezTo>
                <a:cubicBezTo>
                  <a:pt x="2933373" y="1309648"/>
                  <a:pt x="2955745" y="1312816"/>
                  <a:pt x="2978116" y="1314641"/>
                </a:cubicBezTo>
                <a:cubicBezTo>
                  <a:pt x="2998375" y="1316273"/>
                  <a:pt x="3008073" y="1307440"/>
                  <a:pt x="3012106" y="1287373"/>
                </a:cubicBezTo>
                <a:cubicBezTo>
                  <a:pt x="3014410" y="1276235"/>
                  <a:pt x="3017387" y="1264137"/>
                  <a:pt x="3029676" y="1261161"/>
                </a:cubicBezTo>
                <a:cubicBezTo>
                  <a:pt x="3049744" y="1256360"/>
                  <a:pt x="3070579" y="1254248"/>
                  <a:pt x="3080469" y="1230724"/>
                </a:cubicBezTo>
                <a:cubicBezTo>
                  <a:pt x="3085941" y="1235909"/>
                  <a:pt x="3089302" y="1238981"/>
                  <a:pt x="3092567" y="1242054"/>
                </a:cubicBezTo>
                <a:cubicBezTo>
                  <a:pt x="3101592" y="1250599"/>
                  <a:pt x="3120314" y="1254248"/>
                  <a:pt x="3129821" y="1246855"/>
                </a:cubicBezTo>
                <a:cubicBezTo>
                  <a:pt x="3143839" y="1236101"/>
                  <a:pt x="3156705" y="1238117"/>
                  <a:pt x="3170147" y="1246471"/>
                </a:cubicBezTo>
                <a:cubicBezTo>
                  <a:pt x="3192615" y="1260297"/>
                  <a:pt x="3217674" y="1257128"/>
                  <a:pt x="3240429" y="1251559"/>
                </a:cubicBezTo>
                <a:cubicBezTo>
                  <a:pt x="3257617" y="1247430"/>
                  <a:pt x="3275956" y="1239845"/>
                  <a:pt x="3287189" y="1222466"/>
                </a:cubicBezTo>
                <a:cubicBezTo>
                  <a:pt x="3290741" y="1216898"/>
                  <a:pt x="3298711" y="1214113"/>
                  <a:pt x="3305049" y="1210465"/>
                </a:cubicBezTo>
                <a:cubicBezTo>
                  <a:pt x="3310329" y="1207488"/>
                  <a:pt x="3315898" y="1204704"/>
                  <a:pt x="3321755" y="1202784"/>
                </a:cubicBezTo>
                <a:cubicBezTo>
                  <a:pt x="3327995" y="1200671"/>
                  <a:pt x="3334909" y="1197598"/>
                  <a:pt x="3341055" y="1198463"/>
                </a:cubicBezTo>
                <a:cubicBezTo>
                  <a:pt x="3359681" y="1200959"/>
                  <a:pt x="3374467" y="1196062"/>
                  <a:pt x="3387621" y="1182140"/>
                </a:cubicBezTo>
                <a:cubicBezTo>
                  <a:pt x="3394439" y="1174939"/>
                  <a:pt x="3404520" y="1166202"/>
                  <a:pt x="3413161" y="1166105"/>
                </a:cubicBezTo>
                <a:cubicBezTo>
                  <a:pt x="3434189" y="1165818"/>
                  <a:pt x="3451663" y="1158905"/>
                  <a:pt x="3470579" y="1150647"/>
                </a:cubicBezTo>
                <a:cubicBezTo>
                  <a:pt x="3482772" y="1145366"/>
                  <a:pt x="3496598" y="1141718"/>
                  <a:pt x="3509657" y="1136821"/>
                </a:cubicBezTo>
                <a:cubicBezTo>
                  <a:pt x="3524923" y="1131060"/>
                  <a:pt x="3541534" y="1128948"/>
                  <a:pt x="3550847" y="1113009"/>
                </a:cubicBezTo>
                <a:cubicBezTo>
                  <a:pt x="3551903" y="1111281"/>
                  <a:pt x="3555072" y="1110993"/>
                  <a:pt x="3556608" y="1109361"/>
                </a:cubicBezTo>
                <a:cubicBezTo>
                  <a:pt x="3561505" y="1104368"/>
                  <a:pt x="3567842" y="1099760"/>
                  <a:pt x="3570435" y="1093710"/>
                </a:cubicBezTo>
                <a:cubicBezTo>
                  <a:pt x="3577923" y="1076044"/>
                  <a:pt x="3583780" y="1057800"/>
                  <a:pt x="3590501" y="1039846"/>
                </a:cubicBezTo>
                <a:cubicBezTo>
                  <a:pt x="3591942" y="1036005"/>
                  <a:pt x="3593285" y="1031108"/>
                  <a:pt x="3596263" y="1028900"/>
                </a:cubicBezTo>
                <a:cubicBezTo>
                  <a:pt x="3613449" y="1016226"/>
                  <a:pt x="3630925" y="1004032"/>
                  <a:pt x="3648591" y="992030"/>
                </a:cubicBezTo>
                <a:cubicBezTo>
                  <a:pt x="3655696" y="987229"/>
                  <a:pt x="3661649" y="989918"/>
                  <a:pt x="3667986" y="995487"/>
                </a:cubicBezTo>
                <a:cubicBezTo>
                  <a:pt x="3674131" y="1000768"/>
                  <a:pt x="3681717" y="1006240"/>
                  <a:pt x="3689397" y="1007585"/>
                </a:cubicBezTo>
                <a:cubicBezTo>
                  <a:pt x="3704760" y="1010177"/>
                  <a:pt x="3720698" y="1010753"/>
                  <a:pt x="3736349" y="1010753"/>
                </a:cubicBezTo>
                <a:cubicBezTo>
                  <a:pt x="3742205" y="1010753"/>
                  <a:pt x="3748446" y="1007297"/>
                  <a:pt x="3753919" y="1004513"/>
                </a:cubicBezTo>
                <a:cubicBezTo>
                  <a:pt x="3764289" y="999231"/>
                  <a:pt x="3773890" y="992126"/>
                  <a:pt x="3784643" y="987710"/>
                </a:cubicBezTo>
                <a:cubicBezTo>
                  <a:pt x="3797126" y="982621"/>
                  <a:pt x="3804615" y="974459"/>
                  <a:pt x="3808359" y="961689"/>
                </a:cubicBezTo>
                <a:cubicBezTo>
                  <a:pt x="3813929" y="942679"/>
                  <a:pt x="3827179" y="929428"/>
                  <a:pt x="3842829" y="918674"/>
                </a:cubicBezTo>
                <a:cubicBezTo>
                  <a:pt x="3862705" y="904944"/>
                  <a:pt x="3886421" y="905616"/>
                  <a:pt x="3908983" y="902256"/>
                </a:cubicBezTo>
                <a:cubicBezTo>
                  <a:pt x="3917625" y="901008"/>
                  <a:pt x="3926555" y="899951"/>
                  <a:pt x="3934428" y="896783"/>
                </a:cubicBezTo>
                <a:cubicBezTo>
                  <a:pt x="3964288" y="884877"/>
                  <a:pt x="3994149" y="873548"/>
                  <a:pt x="4026987" y="873835"/>
                </a:cubicBezTo>
                <a:cubicBezTo>
                  <a:pt x="4029674" y="873835"/>
                  <a:pt x="4032363" y="873548"/>
                  <a:pt x="4035051" y="873067"/>
                </a:cubicBezTo>
                <a:cubicBezTo>
                  <a:pt x="4058383" y="869131"/>
                  <a:pt x="4082483" y="867594"/>
                  <a:pt x="4099189" y="846664"/>
                </a:cubicBezTo>
                <a:cubicBezTo>
                  <a:pt x="4102261" y="842823"/>
                  <a:pt x="4109271" y="841671"/>
                  <a:pt x="4114647" y="840134"/>
                </a:cubicBezTo>
                <a:cubicBezTo>
                  <a:pt x="4123961" y="837638"/>
                  <a:pt x="4130203" y="832549"/>
                  <a:pt x="4133563" y="823427"/>
                </a:cubicBezTo>
                <a:cubicBezTo>
                  <a:pt x="4139229" y="807681"/>
                  <a:pt x="4145949" y="792223"/>
                  <a:pt x="4151039" y="776284"/>
                </a:cubicBezTo>
                <a:cubicBezTo>
                  <a:pt x="4154591" y="765338"/>
                  <a:pt x="4161215" y="759289"/>
                  <a:pt x="4171489" y="754776"/>
                </a:cubicBezTo>
                <a:cubicBezTo>
                  <a:pt x="4177251" y="752280"/>
                  <a:pt x="4182243" y="746808"/>
                  <a:pt x="4186372" y="741718"/>
                </a:cubicBezTo>
                <a:cubicBezTo>
                  <a:pt x="4191365" y="735573"/>
                  <a:pt x="4193957" y="727412"/>
                  <a:pt x="4199429" y="721940"/>
                </a:cubicBezTo>
                <a:cubicBezTo>
                  <a:pt x="4212775" y="708305"/>
                  <a:pt x="4216905" y="693231"/>
                  <a:pt x="4212487" y="674604"/>
                </a:cubicBezTo>
                <a:cubicBezTo>
                  <a:pt x="4208551" y="658090"/>
                  <a:pt x="4218921" y="636006"/>
                  <a:pt x="4232555" y="632645"/>
                </a:cubicBezTo>
                <a:cubicBezTo>
                  <a:pt x="4247629" y="628900"/>
                  <a:pt x="4257999" y="619684"/>
                  <a:pt x="4268657" y="609410"/>
                </a:cubicBezTo>
                <a:cubicBezTo>
                  <a:pt x="4274609" y="603649"/>
                  <a:pt x="4282963" y="598656"/>
                  <a:pt x="4291028" y="597216"/>
                </a:cubicBezTo>
                <a:cubicBezTo>
                  <a:pt x="4321657" y="591647"/>
                  <a:pt x="4350557" y="598464"/>
                  <a:pt x="4379651" y="609506"/>
                </a:cubicBezTo>
                <a:cubicBezTo>
                  <a:pt x="4398661" y="616707"/>
                  <a:pt x="4419784" y="618627"/>
                  <a:pt x="4440139" y="621507"/>
                </a:cubicBezTo>
                <a:cubicBezTo>
                  <a:pt x="4446477" y="622371"/>
                  <a:pt x="4454542" y="620452"/>
                  <a:pt x="4460015" y="616899"/>
                </a:cubicBezTo>
                <a:cubicBezTo>
                  <a:pt x="4479218" y="604609"/>
                  <a:pt x="4498325" y="591935"/>
                  <a:pt x="4516183" y="577724"/>
                </a:cubicBezTo>
                <a:cubicBezTo>
                  <a:pt x="4532795" y="564379"/>
                  <a:pt x="4551517" y="558810"/>
                  <a:pt x="4571681" y="560250"/>
                </a:cubicBezTo>
                <a:cubicBezTo>
                  <a:pt x="4586371" y="561306"/>
                  <a:pt x="4599621" y="558905"/>
                  <a:pt x="4613447" y="555257"/>
                </a:cubicBezTo>
                <a:cubicBezTo>
                  <a:pt x="4624969" y="552185"/>
                  <a:pt x="4637643" y="550072"/>
                  <a:pt x="4649355" y="551417"/>
                </a:cubicBezTo>
                <a:cubicBezTo>
                  <a:pt x="4665775" y="553337"/>
                  <a:pt x="4679313" y="550553"/>
                  <a:pt x="4692467" y="540663"/>
                </a:cubicBezTo>
                <a:cubicBezTo>
                  <a:pt x="4699476" y="535382"/>
                  <a:pt x="4708502" y="532598"/>
                  <a:pt x="4716855" y="528949"/>
                </a:cubicBezTo>
                <a:cubicBezTo>
                  <a:pt x="4729721" y="523284"/>
                  <a:pt x="4743067" y="518483"/>
                  <a:pt x="4755645" y="512147"/>
                </a:cubicBezTo>
                <a:cubicBezTo>
                  <a:pt x="4769183" y="505425"/>
                  <a:pt x="4781569" y="496112"/>
                  <a:pt x="4795395" y="490351"/>
                </a:cubicBezTo>
                <a:cubicBezTo>
                  <a:pt x="4810278" y="484110"/>
                  <a:pt x="4819879" y="474605"/>
                  <a:pt x="4825928" y="459818"/>
                </a:cubicBezTo>
                <a:cubicBezTo>
                  <a:pt x="4829769" y="450504"/>
                  <a:pt x="4835049" y="440615"/>
                  <a:pt x="4842347" y="434086"/>
                </a:cubicBezTo>
                <a:cubicBezTo>
                  <a:pt x="4857422" y="420740"/>
                  <a:pt x="4875087" y="410370"/>
                  <a:pt x="4890451" y="397216"/>
                </a:cubicBezTo>
                <a:cubicBezTo>
                  <a:pt x="4912054" y="378781"/>
                  <a:pt x="4932025" y="359194"/>
                  <a:pt x="4933945" y="327701"/>
                </a:cubicBezTo>
                <a:cubicBezTo>
                  <a:pt x="4935001" y="310322"/>
                  <a:pt x="4944219" y="302929"/>
                  <a:pt x="4961214" y="298801"/>
                </a:cubicBezTo>
                <a:cubicBezTo>
                  <a:pt x="4966878" y="297457"/>
                  <a:pt x="4974945" y="294864"/>
                  <a:pt x="4976672" y="290639"/>
                </a:cubicBezTo>
                <a:cubicBezTo>
                  <a:pt x="4981857" y="278061"/>
                  <a:pt x="4992610" y="275565"/>
                  <a:pt x="5002979" y="270573"/>
                </a:cubicBezTo>
                <a:cubicBezTo>
                  <a:pt x="5009221" y="267596"/>
                  <a:pt x="5016903" y="261739"/>
                  <a:pt x="5018535" y="255690"/>
                </a:cubicBezTo>
                <a:cubicBezTo>
                  <a:pt x="5025255" y="231206"/>
                  <a:pt x="5043690" y="216804"/>
                  <a:pt x="5061069" y="200961"/>
                </a:cubicBezTo>
                <a:cubicBezTo>
                  <a:pt x="5066158" y="196256"/>
                  <a:pt x="5071631" y="190879"/>
                  <a:pt x="5074127" y="184735"/>
                </a:cubicBezTo>
                <a:cubicBezTo>
                  <a:pt x="5079409" y="171484"/>
                  <a:pt x="5087281" y="161882"/>
                  <a:pt x="5101108" y="156891"/>
                </a:cubicBezTo>
                <a:cubicBezTo>
                  <a:pt x="5105524" y="155354"/>
                  <a:pt x="5109557" y="151801"/>
                  <a:pt x="5112918" y="148441"/>
                </a:cubicBezTo>
                <a:cubicBezTo>
                  <a:pt x="5120119" y="141144"/>
                  <a:pt x="5126167" y="132598"/>
                  <a:pt x="5133753" y="125782"/>
                </a:cubicBezTo>
                <a:cubicBezTo>
                  <a:pt x="5153051" y="108211"/>
                  <a:pt x="5172159" y="90928"/>
                  <a:pt x="5183393" y="66348"/>
                </a:cubicBezTo>
                <a:cubicBezTo>
                  <a:pt x="5188865" y="54346"/>
                  <a:pt x="5195107" y="41288"/>
                  <a:pt x="5204709" y="33030"/>
                </a:cubicBezTo>
                <a:cubicBezTo>
                  <a:pt x="5216903" y="22565"/>
                  <a:pt x="5232937" y="16612"/>
                  <a:pt x="5247243" y="8451"/>
                </a:cubicBezTo>
                <a:close/>
              </a:path>
            </a:pathLst>
          </a:custGeom>
          <a:blipFill dpi="0" rotWithShape="1">
            <a:blip r:embed="rId3">
              <a:alphaModFix amt="57000"/>
            </a:blip>
            <a:srcRect/>
            <a:tile tx="0" ty="0" sx="100000" sy="100000" flip="none" algn="tl"/>
          </a:blipFill>
          <a:ln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96714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79FEFBDE-B723-6AF8-0FC5-3D6D9F10C181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Guldtråden – Förväntningar och Upplägg</a:t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sz="2400" i="1" dirty="0">
                <a:solidFill>
                  <a:schemeClr val="bg1"/>
                </a:solidFill>
              </a:rPr>
              <a:t>Handbollsskola</a:t>
            </a:r>
            <a:endParaRPr lang="sv-SE" i="1" dirty="0">
              <a:solidFill>
                <a:schemeClr val="bg1"/>
              </a:solidFill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3127177-9C46-A911-9260-A6F76F3820F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Förväntningar på tränare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08F5D9E-5AC5-9FE8-1277-55B66B42B120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1 ledare/10 barn </a:t>
            </a:r>
          </a:p>
          <a:p>
            <a:r>
              <a:rPr lang="sv-SE" dirty="0"/>
              <a:t>Flertalet ledare har gått TU1</a:t>
            </a:r>
          </a:p>
          <a:p>
            <a:r>
              <a:rPr lang="sv-SE" dirty="0"/>
              <a:t>Koll på checklistan och träningen är planerad utifrån den</a:t>
            </a:r>
          </a:p>
          <a:p>
            <a:r>
              <a:rPr lang="sv-SE" dirty="0"/>
              <a:t> Koll på guldtråden </a:t>
            </a:r>
          </a:p>
          <a:p>
            <a:r>
              <a:rPr lang="sv-SE" dirty="0"/>
              <a:t>Fokuserar på den individuella utvecklingen  </a:t>
            </a:r>
          </a:p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3B555E89-22F9-31F0-1D75-D3BD708FDE7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v-SE" dirty="0"/>
              <a:t>Upplägg</a:t>
            </a: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22D2BA90-AB3C-36E1-5EAA-FD794D630147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92500" lnSpcReduction="10000"/>
          </a:bodyPr>
          <a:lstStyle/>
          <a:p>
            <a:r>
              <a:rPr lang="sv-SE" dirty="0"/>
              <a:t>1 träning i vecka på en 1h</a:t>
            </a:r>
          </a:p>
          <a:p>
            <a:r>
              <a:rPr lang="sv-SE" dirty="0"/>
              <a:t>Blandat kön</a:t>
            </a:r>
          </a:p>
          <a:p>
            <a:r>
              <a:rPr lang="sv-SE" dirty="0"/>
              <a:t>Indelat efter ålder </a:t>
            </a:r>
          </a:p>
          <a:p>
            <a:r>
              <a:rPr lang="sv-SE" dirty="0"/>
              <a:t>Syfte: Handboll med lek </a:t>
            </a:r>
          </a:p>
          <a:p>
            <a:r>
              <a:rPr lang="sv-SE" b="1" dirty="0"/>
              <a:t>Fokus:</a:t>
            </a:r>
          </a:p>
          <a:p>
            <a:pPr>
              <a:buFontTx/>
              <a:buChar char="-"/>
            </a:pPr>
            <a:r>
              <a:rPr lang="sv-SE" dirty="0"/>
              <a:t>Jag och bollen</a:t>
            </a:r>
          </a:p>
          <a:p>
            <a:pPr>
              <a:buFontTx/>
              <a:buChar char="-"/>
            </a:pPr>
            <a:r>
              <a:rPr lang="sv-SE" dirty="0"/>
              <a:t>Du och jag och bollen</a:t>
            </a:r>
          </a:p>
          <a:p>
            <a:pPr>
              <a:buFontTx/>
              <a:buChar char="-"/>
            </a:pPr>
            <a:r>
              <a:rPr lang="sv-SE" dirty="0"/>
              <a:t>Vi och Bollen  </a:t>
            </a:r>
          </a:p>
        </p:txBody>
      </p:sp>
      <p:pic>
        <p:nvPicPr>
          <p:cNvPr id="9" name="Picture 6" descr="Guldtråden">
            <a:extLst>
              <a:ext uri="{FF2B5EF4-FFF2-40B4-BE49-F238E27FC236}">
                <a16:creationId xmlns:a16="http://schemas.microsoft.com/office/drawing/2014/main" id="{A61E0A70-6C89-F368-DD82-9B6DC8DFCDB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10814726" y="523779"/>
            <a:ext cx="1178259" cy="1054322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94482622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D6FD4C7-FD6E-7059-D6EE-B8BE6F570E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CC9E0238-103E-E7C3-777C-DA0252450B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33B508B6-1E84-F57D-3787-C8AF74023B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sv-SE" sz="4000" dirty="0">
                <a:solidFill>
                  <a:schemeClr val="bg1"/>
                </a:solidFill>
              </a:rPr>
              <a:t>Guldtråden – Spelarutveckling</a:t>
            </a:r>
            <a:br>
              <a:rPr lang="sv-SE" sz="4000" dirty="0">
                <a:solidFill>
                  <a:schemeClr val="bg1"/>
                </a:solidFill>
              </a:rPr>
            </a:br>
            <a:r>
              <a:rPr lang="sv-SE" sz="2800" dirty="0">
                <a:solidFill>
                  <a:schemeClr val="bg1"/>
                </a:solidFill>
              </a:rPr>
              <a:t>Checklista Handbollsskola/U8</a:t>
            </a:r>
            <a:endParaRPr lang="sv-SE" sz="4000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8D92E535-86A6-65EC-546E-0B93CAAE7F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7F200913-66ED-5974-AFF7-0F1C4792AE7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4E897F8E-E908-5570-7E28-ACDA482056DF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762834110"/>
              </p:ext>
            </p:extLst>
          </p:nvPr>
        </p:nvGraphicFramePr>
        <p:xfrm>
          <a:off x="693821" y="1728849"/>
          <a:ext cx="10515600" cy="461768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67205954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1964292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6255824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03637722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97374411"/>
                    </a:ext>
                  </a:extLst>
                </a:gridCol>
              </a:tblGrid>
              <a:tr h="472408"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chemeClr val="bg1"/>
                          </a:solidFill>
                        </a:rPr>
                        <a:t>Individuell teknik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Försvarsspel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Anfallsspel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Målvaktsspel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Fysisk träning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599929"/>
                  </a:ext>
                </a:extLst>
              </a:tr>
              <a:tr h="4127052">
                <a:tc>
                  <a:txBody>
                    <a:bodyPr/>
                    <a:lstStyle/>
                    <a:p>
                      <a:r>
                        <a:rPr lang="sv-SE" sz="1400" b="1" dirty="0">
                          <a:solidFill>
                            <a:schemeClr val="tx1"/>
                          </a:solidFill>
                        </a:rPr>
                        <a:t>Jag och bollen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Studsa från hand till hand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med försök att inte titta på ollen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Motoriska färdigheter med boll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hinderbanor</a:t>
                      </a:r>
                      <a:endParaRPr lang="sv-SE" sz="1400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dirty="0" err="1">
                          <a:solidFill>
                            <a:schemeClr val="tx1"/>
                          </a:solidFill>
                        </a:rPr>
                        <a:t>Stämskott</a:t>
                      </a:r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 med en arm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Kroppsfinter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inga bestämda finter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DU och JAG med bollen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Introduktion till </a:t>
                      </a:r>
                      <a:r>
                        <a:rPr lang="sv-SE" sz="1400" b="0" i="0" dirty="0" err="1">
                          <a:solidFill>
                            <a:schemeClr val="tx1"/>
                          </a:solidFill>
                        </a:rPr>
                        <a:t>stämpass</a:t>
                      </a: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 till kompis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en arm, och rätt fot i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Introduktion till fatt fång en passning från  kompis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fånga med två händer, tummarna bakom 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 dirty="0"/>
                        <a:t>Minihandboll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dirty="0"/>
                        <a:t>Man mot man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dirty="0"/>
                        <a:t>Snabbt återtagande av boll </a:t>
                      </a:r>
                      <a:r>
                        <a:rPr lang="sv-SE" sz="1400" b="0" i="1" dirty="0"/>
                        <a:t>jagande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b="0" i="1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Testa alla positioner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Tid och rumsuppfattning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Begränsa spelytor </a:t>
                      </a:r>
                      <a:r>
                        <a:rPr lang="sv-SE" sz="1400" i="1" dirty="0"/>
                        <a:t>till specifik position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Röra sig med boll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Röra sig utan boll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Fånga bollen i fart </a:t>
                      </a:r>
                      <a:r>
                        <a:rPr lang="sv-SE" sz="1400" i="1" dirty="0"/>
                        <a:t>attackläge </a:t>
                      </a:r>
                      <a:endParaRPr lang="sv-SE" sz="1400" i="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Alla som vill ska få stå i mål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Öka status, uppmuntra till att stå i mål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Ge feedback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Grundställning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Arbetsbåge </a:t>
                      </a:r>
                    </a:p>
                    <a:p>
                      <a:endParaRPr lang="sv-SE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Grundmotoriska färdigheter </a:t>
                      </a:r>
                      <a:r>
                        <a:rPr lang="sv-SE" sz="1400" i="1" dirty="0"/>
                        <a:t>springa, hoppa, balansera, kasta, fånga, studsa </a:t>
                      </a:r>
                      <a:r>
                        <a:rPr lang="sv-SE" sz="1400" i="0" dirty="0"/>
                        <a:t>osv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Sammansatta motoriska färdigheter </a:t>
                      </a:r>
                      <a:r>
                        <a:rPr lang="sv-SE" sz="1400" b="0" i="1" dirty="0"/>
                        <a:t>kullerbytta, hjula </a:t>
                      </a:r>
                      <a:r>
                        <a:rPr lang="sv-SE" sz="1400" b="0" i="0" dirty="0"/>
                        <a:t>osv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Kondition sker genom leken 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187149"/>
                  </a:ext>
                </a:extLst>
              </a:tr>
            </a:tbl>
          </a:graphicData>
        </a:graphic>
      </p:graphicFrame>
      <p:pic>
        <p:nvPicPr>
          <p:cNvPr id="5" name="Picture 6" descr="Guldtråden">
            <a:extLst>
              <a:ext uri="{FF2B5EF4-FFF2-40B4-BE49-F238E27FC236}">
                <a16:creationId xmlns:a16="http://schemas.microsoft.com/office/drawing/2014/main" id="{61FCC6C4-7F99-DD56-2E19-F182B2F912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10814726" y="523779"/>
            <a:ext cx="1178259" cy="1054322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2100300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7832472-960D-4243-6DDA-81C763B026F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B188AD58-2DEB-A782-E092-84578DB728E2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Guldtråden – Förväntningar och Upplägg</a:t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sz="2400" i="1" dirty="0">
                <a:solidFill>
                  <a:schemeClr val="bg1"/>
                </a:solidFill>
              </a:rPr>
              <a:t>U9/U10</a:t>
            </a:r>
            <a:endParaRPr lang="sv-SE" i="1" dirty="0">
              <a:solidFill>
                <a:schemeClr val="bg1"/>
              </a:solidFill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B6CA60D-CACB-5983-19A4-3FAFBF7B6A8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Förväntningar på tränare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4ABDA664-957F-764F-E3CE-372F628C7D03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1 ledare/10 barn </a:t>
            </a:r>
          </a:p>
          <a:p>
            <a:r>
              <a:rPr lang="sv-SE" dirty="0"/>
              <a:t>Flertalet ledare har gått TU1</a:t>
            </a:r>
          </a:p>
          <a:p>
            <a:r>
              <a:rPr lang="sv-SE" dirty="0"/>
              <a:t>Koll på checklistan och träningen är planerad utifrån den</a:t>
            </a:r>
          </a:p>
          <a:p>
            <a:r>
              <a:rPr lang="sv-SE" dirty="0"/>
              <a:t> Koll på guldtråden </a:t>
            </a:r>
          </a:p>
          <a:p>
            <a:r>
              <a:rPr lang="sv-SE" dirty="0"/>
              <a:t>Fokuserar på den individuella utvecklingen  </a:t>
            </a:r>
          </a:p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AA58DC01-6F0A-2C1E-7F9B-1D540A13AA6F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v-SE" dirty="0"/>
              <a:t>Upplägg</a:t>
            </a: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A7F3098D-20EF-0C4F-698E-91BED60CBE0E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Från 1gång/v till 2ggr/v - En timma </a:t>
            </a:r>
          </a:p>
          <a:p>
            <a:r>
              <a:rPr lang="sv-SE" dirty="0"/>
              <a:t>Syfte: Handboll med lek </a:t>
            </a:r>
          </a:p>
          <a:p>
            <a:r>
              <a:rPr lang="sv-SE" b="1" dirty="0"/>
              <a:t>Fokus: (Från)</a:t>
            </a:r>
          </a:p>
          <a:p>
            <a:pPr>
              <a:buFontTx/>
              <a:buChar char="-"/>
            </a:pPr>
            <a:r>
              <a:rPr lang="sv-SE" dirty="0"/>
              <a:t>Jag och bollen</a:t>
            </a:r>
          </a:p>
          <a:p>
            <a:pPr>
              <a:buFontTx/>
              <a:buChar char="-"/>
            </a:pPr>
            <a:r>
              <a:rPr lang="sv-SE" dirty="0"/>
              <a:t>Du och jag och bollen</a:t>
            </a:r>
          </a:p>
          <a:p>
            <a:pPr>
              <a:buFontTx/>
              <a:buChar char="-"/>
            </a:pPr>
            <a:r>
              <a:rPr lang="sv-SE" dirty="0"/>
              <a:t>Vi och Bollen  </a:t>
            </a:r>
          </a:p>
          <a:p>
            <a:r>
              <a:rPr lang="sv-SE" b="1" dirty="0"/>
              <a:t>Fokus</a:t>
            </a:r>
            <a:r>
              <a:rPr lang="sv-SE" dirty="0"/>
              <a:t> </a:t>
            </a:r>
            <a:r>
              <a:rPr lang="sv-SE" b="1" dirty="0"/>
              <a:t>(mot):</a:t>
            </a:r>
          </a:p>
          <a:p>
            <a:pPr>
              <a:buFontTx/>
              <a:buChar char="-"/>
            </a:pPr>
            <a:r>
              <a:rPr lang="sv-SE" dirty="0"/>
              <a:t>Individuell utveckling</a:t>
            </a:r>
          </a:p>
          <a:p>
            <a:pPr>
              <a:buFontTx/>
              <a:buChar char="-"/>
            </a:pPr>
            <a:r>
              <a:rPr lang="sv-SE" dirty="0"/>
              <a:t>Roligt, svettigt och utmanande </a:t>
            </a:r>
          </a:p>
          <a:p>
            <a:r>
              <a:rPr lang="sv-SE" b="1" dirty="0"/>
              <a:t>Matchspel </a:t>
            </a:r>
          </a:p>
          <a:p>
            <a:pPr marL="0" indent="0">
              <a:buNone/>
            </a:pPr>
            <a:r>
              <a:rPr lang="sv-SE" b="1" dirty="0"/>
              <a:t>- </a:t>
            </a:r>
            <a:r>
              <a:rPr lang="sv-SE" dirty="0"/>
              <a:t>Ej fasta lag – flera matchgrupper </a:t>
            </a:r>
            <a:endParaRPr lang="sv-SE" b="1" dirty="0"/>
          </a:p>
        </p:txBody>
      </p:sp>
      <p:pic>
        <p:nvPicPr>
          <p:cNvPr id="9" name="Picture 6" descr="Guldtråden">
            <a:extLst>
              <a:ext uri="{FF2B5EF4-FFF2-40B4-BE49-F238E27FC236}">
                <a16:creationId xmlns:a16="http://schemas.microsoft.com/office/drawing/2014/main" id="{98A58900-D8E7-B546-9CD1-2A57301A6B4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10814726" y="523779"/>
            <a:ext cx="1178259" cy="1054322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30348758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0DFC902-7D23-471A-B557-B6B6917D7A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6B612AE8-89C6-2109-11C4-F4AD272ED0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sv-SE" sz="4000" dirty="0">
                <a:solidFill>
                  <a:schemeClr val="bg1"/>
                </a:solidFill>
              </a:rPr>
              <a:t>Guldtråden – Spelarutveckling</a:t>
            </a:r>
            <a:br>
              <a:rPr lang="sv-SE" sz="4000" dirty="0">
                <a:solidFill>
                  <a:schemeClr val="bg1"/>
                </a:solidFill>
              </a:rPr>
            </a:br>
            <a:r>
              <a:rPr lang="sv-SE" sz="2800" dirty="0">
                <a:solidFill>
                  <a:schemeClr val="bg1"/>
                </a:solidFill>
              </a:rPr>
              <a:t>Checklista U9/U10</a:t>
            </a:r>
            <a:endParaRPr lang="sv-SE" sz="4000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A55D5633-D557-4DCA-982C-FF36EB7A1C0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450D3AD2-FA80-415F-A9CE-54D884561CD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8F290CA9-D64A-5AE8-F880-2D9293E3304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3425204992"/>
              </p:ext>
            </p:extLst>
          </p:nvPr>
        </p:nvGraphicFramePr>
        <p:xfrm>
          <a:off x="693821" y="1728849"/>
          <a:ext cx="10515600" cy="52799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103120">
                  <a:extLst>
                    <a:ext uri="{9D8B030D-6E8A-4147-A177-3AD203B41FA5}">
                      <a16:colId xmlns:a16="http://schemas.microsoft.com/office/drawing/2014/main" val="3672059540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19642929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3625582448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4036377222"/>
                    </a:ext>
                  </a:extLst>
                </a:gridCol>
                <a:gridCol w="2103120">
                  <a:extLst>
                    <a:ext uri="{9D8B030D-6E8A-4147-A177-3AD203B41FA5}">
                      <a16:colId xmlns:a16="http://schemas.microsoft.com/office/drawing/2014/main" val="1197374411"/>
                    </a:ext>
                  </a:extLst>
                </a:gridCol>
              </a:tblGrid>
              <a:tr h="494462"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chemeClr val="bg1"/>
                          </a:solidFill>
                        </a:rPr>
                        <a:t>Individuell teknik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Försvarsspel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Anfallsspel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Målvaktsspel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Fysisk träning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599929"/>
                  </a:ext>
                </a:extLst>
              </a:tr>
              <a:tr h="4785438">
                <a:tc>
                  <a:txBody>
                    <a:bodyPr/>
                    <a:lstStyle/>
                    <a:p>
                      <a:r>
                        <a:rPr lang="sv-SE" sz="1400" b="1" dirty="0">
                          <a:solidFill>
                            <a:schemeClr val="tx1"/>
                          </a:solidFill>
                        </a:rPr>
                        <a:t>Jag och bollen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Studsa från hand till hand utan att titta på bollen </a:t>
                      </a:r>
                      <a:endParaRPr lang="sv-SE" sz="1400" b="1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Motoriska färdigheter med boll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hinderbanor</a:t>
                      </a:r>
                      <a:endParaRPr lang="sv-SE" sz="1400" b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dirty="0" err="1">
                          <a:solidFill>
                            <a:schemeClr val="tx1"/>
                          </a:solidFill>
                        </a:rPr>
                        <a:t>Stämskott</a:t>
                      </a:r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 med hög arm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Inhopp från 6m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dirty="0">
                          <a:solidFill>
                            <a:schemeClr val="tx1"/>
                          </a:solidFill>
                        </a:rPr>
                        <a:t>Linjeskott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ett steg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Kantkott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tre steg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 err="1">
                          <a:solidFill>
                            <a:schemeClr val="tx1"/>
                          </a:solidFill>
                        </a:rPr>
                        <a:t>Stämpass</a:t>
                      </a: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 med hög arm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Kroppsfinter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inga bestämda finter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DU och JAG med bollen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 err="1">
                          <a:solidFill>
                            <a:schemeClr val="tx1"/>
                          </a:solidFill>
                        </a:rPr>
                        <a:t>Stämpass</a:t>
                      </a: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 till kompis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fånga och rätt adress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Passning till kompis i fart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 fånga och rätt adress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1" dirty="0"/>
                        <a:t>Minihandboll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dirty="0"/>
                        <a:t>Man mot man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dirty="0"/>
                        <a:t>Snabbt återtagande av boll </a:t>
                      </a:r>
                      <a:r>
                        <a:rPr lang="sv-SE" sz="1400" b="0" i="1" dirty="0"/>
                        <a:t>jagande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b="0" i="1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/>
                        <a:t>Helplan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3-2, 2-3 Försvar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Individuell grundställning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Fotarbete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Kampmoment </a:t>
                      </a:r>
                      <a:r>
                        <a:rPr lang="sv-SE" sz="1400" b="0" i="1" dirty="0"/>
                        <a:t>man mot man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Viljan att vinna tillbaka bollen </a:t>
                      </a:r>
                      <a:r>
                        <a:rPr lang="sv-SE" sz="1400" b="0" i="1" dirty="0"/>
                        <a:t>snabbt spel uppåt i banan</a:t>
                      </a:r>
                      <a:endParaRPr lang="sv-SE" sz="1400" b="0" i="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Testa alla positioner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Tid och rumsuppfattning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Begränsa spelytor </a:t>
                      </a:r>
                      <a:r>
                        <a:rPr lang="sv-SE" sz="1400" i="1" dirty="0"/>
                        <a:t>till specifik position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Röra sig med boll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Röra sig utan boll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Fånga bollen i fart </a:t>
                      </a:r>
                      <a:r>
                        <a:rPr lang="sv-SE" sz="1400" i="1" dirty="0"/>
                        <a:t>attackläge </a:t>
                      </a:r>
                      <a:endParaRPr lang="sv-SE" sz="1400" i="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Alla som vill ska få stå i mål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Öka status, uppmuntra till att stå i mål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Ge feedback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Grundställning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Arbetsbåge </a:t>
                      </a:r>
                    </a:p>
                    <a:p>
                      <a:endParaRPr lang="sv-SE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Grundmotoriska färdigheter </a:t>
                      </a:r>
                      <a:r>
                        <a:rPr lang="sv-SE" sz="1400" i="1" dirty="0"/>
                        <a:t>springa, hoppa, balansera, kasta, fånga, studsa </a:t>
                      </a:r>
                      <a:r>
                        <a:rPr lang="sv-SE" sz="1400" i="0" dirty="0"/>
                        <a:t>osv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Sammansatta motoriska färdigheter </a:t>
                      </a:r>
                      <a:r>
                        <a:rPr lang="sv-SE" sz="1400" b="0" i="1" dirty="0"/>
                        <a:t>kullerbytta, hjula </a:t>
                      </a:r>
                      <a:r>
                        <a:rPr lang="sv-SE" sz="1400" b="0" i="0" dirty="0"/>
                        <a:t>osv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Kondition sker genom leken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Introducera knä- och axelkontrollövningar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187149"/>
                  </a:ext>
                </a:extLst>
              </a:tr>
            </a:tbl>
          </a:graphicData>
        </a:graphic>
      </p:graphicFrame>
      <p:pic>
        <p:nvPicPr>
          <p:cNvPr id="5" name="Picture 6" descr="Guldtråden">
            <a:extLst>
              <a:ext uri="{FF2B5EF4-FFF2-40B4-BE49-F238E27FC236}">
                <a16:creationId xmlns:a16="http://schemas.microsoft.com/office/drawing/2014/main" id="{FE1841F6-E97C-EAE3-BB5F-D2DD6F5B00C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10814726" y="523779"/>
            <a:ext cx="1178259" cy="1054322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694227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2BAB4FF-0248-9D69-6B18-C6A7ED357E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FCFFD19F-37C6-8CE7-CC21-6FC939CAD1F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Guldtråden – Förväntningar och Upplägg</a:t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sz="2400" i="1" dirty="0">
                <a:solidFill>
                  <a:schemeClr val="bg1"/>
                </a:solidFill>
              </a:rPr>
              <a:t>U11/U12</a:t>
            </a:r>
            <a:endParaRPr lang="sv-SE" i="1" dirty="0">
              <a:solidFill>
                <a:schemeClr val="bg1"/>
              </a:solidFill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8EFF7772-57FA-7B5C-4A23-645FF025BD71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Förväntningar på tränare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A9BED28E-DA6D-3F03-C45F-8D50FB2A3A97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dirty="0"/>
              <a:t>Flera ledare – olika ansvarsområden </a:t>
            </a:r>
          </a:p>
          <a:p>
            <a:pPr>
              <a:buFontTx/>
              <a:buChar char="-"/>
            </a:pPr>
            <a:r>
              <a:rPr lang="sv-SE" dirty="0"/>
              <a:t>Huvudtränare</a:t>
            </a:r>
          </a:p>
          <a:p>
            <a:pPr>
              <a:buFontTx/>
              <a:buChar char="-"/>
            </a:pPr>
            <a:r>
              <a:rPr lang="sv-SE" dirty="0"/>
              <a:t>Hjälptränare</a:t>
            </a:r>
          </a:p>
          <a:p>
            <a:pPr>
              <a:buFontTx/>
              <a:buChar char="-"/>
            </a:pPr>
            <a:r>
              <a:rPr lang="sv-SE" dirty="0"/>
              <a:t>Administratör </a:t>
            </a:r>
          </a:p>
          <a:p>
            <a:r>
              <a:rPr lang="sv-SE" dirty="0"/>
              <a:t>Minst en gått Tu2 </a:t>
            </a:r>
          </a:p>
          <a:p>
            <a:r>
              <a:rPr lang="sv-SE" dirty="0"/>
              <a:t>Koll på checklistan och att träningen är planerad utifrån den</a:t>
            </a:r>
          </a:p>
          <a:p>
            <a:r>
              <a:rPr lang="sv-SE" dirty="0"/>
              <a:t> Koll på guldtråden </a:t>
            </a:r>
          </a:p>
          <a:p>
            <a:r>
              <a:rPr lang="sv-SE" dirty="0"/>
              <a:t>Fokuserar på den individuella utvecklingen  </a:t>
            </a:r>
          </a:p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7D9051C9-010A-7E22-1AB7-2AAF969C61DE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v-SE" dirty="0"/>
              <a:t>Upplägg</a:t>
            </a: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13A9D0C2-B8B2-09D4-A021-EF1A3FF40391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85000" lnSpcReduction="20000"/>
          </a:bodyPr>
          <a:lstStyle/>
          <a:p>
            <a:r>
              <a:rPr lang="sv-SE" dirty="0"/>
              <a:t>2 träningar/vecka på 1,5h </a:t>
            </a:r>
          </a:p>
          <a:p>
            <a:r>
              <a:rPr lang="sv-SE" dirty="0"/>
              <a:t>Syfte: Roligt, svettigt och utmanade </a:t>
            </a:r>
          </a:p>
          <a:p>
            <a:r>
              <a:rPr lang="sv-SE" b="1" dirty="0"/>
              <a:t>Fokus:</a:t>
            </a:r>
          </a:p>
          <a:p>
            <a:pPr>
              <a:buFontTx/>
              <a:buChar char="-"/>
            </a:pPr>
            <a:r>
              <a:rPr lang="sv-SE" dirty="0"/>
              <a:t>Individuell utveckling </a:t>
            </a:r>
          </a:p>
          <a:p>
            <a:pPr>
              <a:buFontTx/>
              <a:buChar char="-"/>
            </a:pPr>
            <a:r>
              <a:rPr lang="sv-SE" dirty="0"/>
              <a:t>Samarbete – </a:t>
            </a:r>
            <a:r>
              <a:rPr lang="sv-SE" dirty="0" err="1"/>
              <a:t>Handbollsinrikting</a:t>
            </a:r>
            <a:r>
              <a:rPr lang="sv-SE" dirty="0"/>
              <a:t> </a:t>
            </a:r>
          </a:p>
          <a:p>
            <a:r>
              <a:rPr lang="sv-SE" b="1" dirty="0"/>
              <a:t>Matchspel </a:t>
            </a:r>
          </a:p>
          <a:p>
            <a:pPr marL="0" indent="0">
              <a:buNone/>
            </a:pPr>
            <a:r>
              <a:rPr lang="sv-SE" b="1" dirty="0"/>
              <a:t>- </a:t>
            </a:r>
            <a:r>
              <a:rPr lang="sv-SE" dirty="0"/>
              <a:t>Ej fasta lag – flera matchgrupper </a:t>
            </a:r>
            <a:endParaRPr lang="sv-SE" b="1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9" name="Picture 6" descr="Guldtråden">
            <a:extLst>
              <a:ext uri="{FF2B5EF4-FFF2-40B4-BE49-F238E27FC236}">
                <a16:creationId xmlns:a16="http://schemas.microsoft.com/office/drawing/2014/main" id="{AE9F9094-42DD-66DB-08EE-7F7268994E5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10814726" y="523779"/>
            <a:ext cx="1178259" cy="1054322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81703758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5A2A333-C5D8-2DEC-C8A7-4258D5B8C0E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A1C2FFCF-EA09-D6F4-BF2F-F1083B63B46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8EB62C3C-1920-C498-B8BC-C3A85ABE2BA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sv-SE" sz="4000" dirty="0">
                <a:solidFill>
                  <a:schemeClr val="bg1"/>
                </a:solidFill>
              </a:rPr>
              <a:t>Guldtråden – Spelarutveckling</a:t>
            </a:r>
            <a:br>
              <a:rPr lang="sv-SE" sz="4000" dirty="0">
                <a:solidFill>
                  <a:schemeClr val="bg1"/>
                </a:solidFill>
              </a:rPr>
            </a:br>
            <a:r>
              <a:rPr lang="sv-SE" sz="2800" dirty="0">
                <a:solidFill>
                  <a:schemeClr val="bg1"/>
                </a:solidFill>
              </a:rPr>
              <a:t>Checklista U11/U12</a:t>
            </a:r>
            <a:endParaRPr lang="sv-SE" sz="4000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43B29C5C-BD48-09A1-BE7C-82576C0C7DB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29286FF-2A39-95A2-7221-EB7B6910684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66FA29B9-BCB3-EABA-8BB3-F2984D40E02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335528521"/>
              </p:ext>
            </p:extLst>
          </p:nvPr>
        </p:nvGraphicFramePr>
        <p:xfrm>
          <a:off x="156412" y="1728849"/>
          <a:ext cx="11947358" cy="515112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455">
                  <a:extLst>
                    <a:ext uri="{9D8B030D-6E8A-4147-A177-3AD203B41FA5}">
                      <a16:colId xmlns:a16="http://schemas.microsoft.com/office/drawing/2014/main" val="3672059540"/>
                    </a:ext>
                  </a:extLst>
                </a:gridCol>
                <a:gridCol w="2577617">
                  <a:extLst>
                    <a:ext uri="{9D8B030D-6E8A-4147-A177-3AD203B41FA5}">
                      <a16:colId xmlns:a16="http://schemas.microsoft.com/office/drawing/2014/main" val="1119642929"/>
                    </a:ext>
                  </a:extLst>
                </a:gridCol>
                <a:gridCol w="2272992">
                  <a:extLst>
                    <a:ext uri="{9D8B030D-6E8A-4147-A177-3AD203B41FA5}">
                      <a16:colId xmlns:a16="http://schemas.microsoft.com/office/drawing/2014/main" val="3625582448"/>
                    </a:ext>
                  </a:extLst>
                </a:gridCol>
                <a:gridCol w="2372867">
                  <a:extLst>
                    <a:ext uri="{9D8B030D-6E8A-4147-A177-3AD203B41FA5}">
                      <a16:colId xmlns:a16="http://schemas.microsoft.com/office/drawing/2014/main" val="4036377222"/>
                    </a:ext>
                  </a:extLst>
                </a:gridCol>
                <a:gridCol w="2320427">
                  <a:extLst>
                    <a:ext uri="{9D8B030D-6E8A-4147-A177-3AD203B41FA5}">
                      <a16:colId xmlns:a16="http://schemas.microsoft.com/office/drawing/2014/main" val="1197374411"/>
                    </a:ext>
                  </a:extLst>
                </a:gridCol>
              </a:tblGrid>
              <a:tr h="354175"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chemeClr val="bg1"/>
                          </a:solidFill>
                        </a:rPr>
                        <a:t>Individuell teknik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Försvarsspel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Anfallsspel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Målvaktsspel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Fysisk träning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599929"/>
                  </a:ext>
                </a:extLst>
              </a:tr>
              <a:tr h="4426060">
                <a:tc>
                  <a:txBody>
                    <a:bodyPr/>
                    <a:lstStyle/>
                    <a:p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Passningar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Bollsläpp med hög arm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Bollsläpp med fart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Timing i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passning </a:t>
                      </a: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och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mottagning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Hoppassning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Skott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 err="1">
                          <a:solidFill>
                            <a:schemeClr val="tx1"/>
                          </a:solidFill>
                        </a:rPr>
                        <a:t>Stämskott</a:t>
                      </a: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hög arm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Hoppskott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hög arm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Introduktion </a:t>
                      </a:r>
                      <a:r>
                        <a:rPr lang="sv-SE" sz="1400" b="0" i="0" dirty="0" err="1">
                          <a:solidFill>
                            <a:schemeClr val="tx1"/>
                          </a:solidFill>
                        </a:rPr>
                        <a:t>underarmskott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Kantskott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ansats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Kantskott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varierad arm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Linjeskott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ett steg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Genombrott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Kroppsfinter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spelarna får utforska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Introduktion av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färdig kroppsfinter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0" i="0" dirty="0"/>
                        <a:t>Försvarsspelet börjar direkt när laget förlorat bollen</a:t>
                      </a:r>
                    </a:p>
                    <a:p>
                      <a:endParaRPr lang="sv-SE" sz="1400" b="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Varierat försvarsspel </a:t>
                      </a:r>
                      <a:r>
                        <a:rPr lang="sv-SE" sz="1400" b="0" i="1" dirty="0"/>
                        <a:t>3-3, 3-2-1, 5-1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b="0" i="1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/>
                        <a:t>Individuell försvarsträning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Stöta, täcka, tackla,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Erövra boll i studs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 err="1"/>
                        <a:t>Zonspel</a:t>
                      </a:r>
                      <a:r>
                        <a:rPr lang="sv-SE" sz="1400" b="0" i="0" dirty="0"/>
                        <a:t> i de olika försvarsspelen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Steget före sin motspelare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Splitvision </a:t>
                      </a:r>
                      <a:r>
                        <a:rPr lang="sv-SE" sz="1400" b="0" i="1" u="none" dirty="0"/>
                        <a:t>uppmärksamhet boll och spelare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Avståndsbedömning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Spelförståelse </a:t>
                      </a:r>
                      <a:r>
                        <a:rPr lang="sv-SE" sz="1400" i="1" dirty="0"/>
                        <a:t>varför? Hur? När?</a:t>
                      </a:r>
                      <a:endParaRPr lang="sv-SE" sz="1400" b="0" i="0" u="none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u="none" dirty="0"/>
                        <a:t>Kollektiv försvarsträning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Lämna/överta i de olika zonerna </a:t>
                      </a:r>
                      <a:endParaRPr lang="sv-SE" sz="1400" b="0" i="0" dirty="0"/>
                    </a:p>
                    <a:p>
                      <a:endParaRPr lang="sv-SE" sz="1400" b="0" i="0" dirty="0"/>
                    </a:p>
                    <a:p>
                      <a:endParaRPr lang="sv-SE" sz="1400" b="0" i="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Inga bestämda positioner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Påbörja samarbete 2 och 2 samt 3 och 3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Använda yta mot motståndare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 err="1"/>
                        <a:t>Rullningsspel</a:t>
                      </a:r>
                      <a:r>
                        <a:rPr lang="sv-SE" sz="1400" i="0" dirty="0"/>
                        <a:t> </a:t>
                      </a:r>
                      <a:r>
                        <a:rPr lang="sv-SE" sz="1400" i="1" dirty="0"/>
                        <a:t>tempoväxlingar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Spelförståelse </a:t>
                      </a:r>
                      <a:r>
                        <a:rPr lang="sv-SE" sz="1400" i="1" dirty="0"/>
                        <a:t>varför? Hur? När?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Fånga bollen i fart </a:t>
                      </a:r>
                      <a:r>
                        <a:rPr lang="sv-SE" sz="1400" i="1" dirty="0"/>
                        <a:t>attackläge </a:t>
                      </a:r>
                      <a:endParaRPr lang="sv-SE" sz="1400" i="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2-4 målvakter per 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Ingen fast position ska också vara utespelare </a:t>
                      </a:r>
                      <a:r>
                        <a:rPr lang="sv-SE" sz="1400" i="1" dirty="0"/>
                        <a:t>utveckla spelförståelse </a:t>
                      </a:r>
                      <a:r>
                        <a:rPr lang="sv-SE" sz="1400" dirty="0"/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Står du på träning står du även på match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Grundställning och arbetsbåge repeteras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Automatisera paradräddningar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Skottövningar med enkel reaktion </a:t>
                      </a:r>
                      <a:r>
                        <a:rPr lang="sv-SE" sz="1400" i="1" dirty="0"/>
                        <a:t>åter till mitten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Utmaning: </a:t>
                      </a:r>
                      <a:r>
                        <a:rPr lang="sv-SE" sz="1400" i="1" dirty="0"/>
                        <a:t>styrda skott, fria skott, enkla skottserier, samarbete med försvarare </a:t>
                      </a: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dirty="0"/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dirty="0"/>
                    </a:p>
                    <a:p>
                      <a:endParaRPr lang="sv-SE" sz="14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Spänstträning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Smidighet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Löptekning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Styrkeövningar </a:t>
                      </a:r>
                      <a:r>
                        <a:rPr lang="sv-SE" sz="1400" b="0" i="1" dirty="0"/>
                        <a:t>Egen kroppsvikt</a:t>
                      </a:r>
                      <a:endParaRPr lang="sv-SE" sz="1400" b="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Knäkontroll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Axelkontroll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187149"/>
                  </a:ext>
                </a:extLst>
              </a:tr>
            </a:tbl>
          </a:graphicData>
        </a:graphic>
      </p:graphicFrame>
      <p:pic>
        <p:nvPicPr>
          <p:cNvPr id="5" name="Picture 6" descr="Guldtråden">
            <a:extLst>
              <a:ext uri="{FF2B5EF4-FFF2-40B4-BE49-F238E27FC236}">
                <a16:creationId xmlns:a16="http://schemas.microsoft.com/office/drawing/2014/main" id="{65A407D8-2043-9A2D-7F74-224DD3D90AF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10814726" y="523779"/>
            <a:ext cx="1178259" cy="1054322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41432588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29CA190-3350-7C40-698C-992AC1B8CA5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50CDC113-B507-13B2-F837-4CB923A2822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Guldtråden – Förväntningar och Upplägg</a:t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sz="2400" i="1" dirty="0">
                <a:solidFill>
                  <a:schemeClr val="bg1"/>
                </a:solidFill>
              </a:rPr>
              <a:t>U13/U14</a:t>
            </a:r>
            <a:endParaRPr lang="sv-SE" i="1" dirty="0">
              <a:solidFill>
                <a:schemeClr val="bg1"/>
              </a:solidFill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35BFC645-1E98-5CE4-A160-1224E334BC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Förväntningar på tränare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2287A251-7939-29EB-B44D-F79A592C099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Flera ledare – olika ansvarsområden </a:t>
            </a:r>
          </a:p>
          <a:p>
            <a:pPr>
              <a:buFontTx/>
              <a:buChar char="-"/>
            </a:pPr>
            <a:r>
              <a:rPr lang="sv-SE" dirty="0"/>
              <a:t>Huvudtränare</a:t>
            </a:r>
          </a:p>
          <a:p>
            <a:pPr>
              <a:buFontTx/>
              <a:buChar char="-"/>
            </a:pPr>
            <a:r>
              <a:rPr lang="sv-SE" dirty="0"/>
              <a:t>Hjälptränare</a:t>
            </a:r>
          </a:p>
          <a:p>
            <a:pPr>
              <a:buFontTx/>
              <a:buChar char="-"/>
            </a:pPr>
            <a:r>
              <a:rPr lang="sv-SE" dirty="0"/>
              <a:t>Administratör </a:t>
            </a:r>
          </a:p>
          <a:p>
            <a:r>
              <a:rPr lang="sv-SE" dirty="0"/>
              <a:t>Minst en påbörjat Tu3 – Krävs för USM14</a:t>
            </a:r>
          </a:p>
          <a:p>
            <a:r>
              <a:rPr lang="sv-SE" dirty="0"/>
              <a:t>Koll på checklistan och att träningen är planerad utifrån den</a:t>
            </a:r>
          </a:p>
          <a:p>
            <a:r>
              <a:rPr lang="sv-SE" dirty="0"/>
              <a:t> Koll på guldtråden </a:t>
            </a:r>
          </a:p>
          <a:p>
            <a:r>
              <a:rPr lang="sv-SE" dirty="0"/>
              <a:t>Fokuserar på den individuella utvecklingen  </a:t>
            </a:r>
          </a:p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85B86B36-8430-CC80-7ADB-9BF63EFFF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v-SE" dirty="0"/>
              <a:t>Upplägg</a:t>
            </a: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F74D85F6-523B-F58D-5D43-F2C7AC8D3DD9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3 träningar/vecka på 1,5h </a:t>
            </a:r>
          </a:p>
          <a:p>
            <a:r>
              <a:rPr lang="sv-SE" dirty="0"/>
              <a:t>Samt för U14 – 1 </a:t>
            </a:r>
            <a:r>
              <a:rPr lang="sv-SE" dirty="0" err="1"/>
              <a:t>fyspass</a:t>
            </a:r>
            <a:r>
              <a:rPr lang="sv-SE" dirty="0"/>
              <a:t>/vecka </a:t>
            </a:r>
          </a:p>
          <a:p>
            <a:r>
              <a:rPr lang="sv-SE" dirty="0"/>
              <a:t>Syfte: Roligt, svettigt och utmanade </a:t>
            </a:r>
          </a:p>
          <a:p>
            <a:r>
              <a:rPr lang="sv-SE" b="1" dirty="0"/>
              <a:t>Fokus:</a:t>
            </a:r>
          </a:p>
          <a:p>
            <a:pPr>
              <a:buFontTx/>
              <a:buChar char="-"/>
            </a:pPr>
            <a:r>
              <a:rPr lang="sv-SE" dirty="0"/>
              <a:t>Individuell utveckling </a:t>
            </a:r>
          </a:p>
          <a:p>
            <a:pPr>
              <a:buFontTx/>
              <a:buChar char="-"/>
            </a:pPr>
            <a:r>
              <a:rPr lang="sv-SE" dirty="0"/>
              <a:t>Samarbete – </a:t>
            </a:r>
            <a:r>
              <a:rPr lang="sv-SE" dirty="0" err="1"/>
              <a:t>Handbollsinrikting</a:t>
            </a:r>
            <a:r>
              <a:rPr lang="sv-SE" dirty="0"/>
              <a:t> </a:t>
            </a:r>
          </a:p>
          <a:p>
            <a:r>
              <a:rPr lang="sv-SE" b="1" dirty="0"/>
              <a:t>Matchspel - Serie</a:t>
            </a:r>
          </a:p>
          <a:p>
            <a:pPr>
              <a:buFontTx/>
              <a:buChar char="-"/>
            </a:pPr>
            <a:r>
              <a:rPr lang="sv-SE" b="1" dirty="0"/>
              <a:t>U13: </a:t>
            </a:r>
            <a:r>
              <a:rPr lang="sv-SE" dirty="0"/>
              <a:t>Ej fasta lag – flera matchgrupper </a:t>
            </a:r>
          </a:p>
          <a:p>
            <a:pPr>
              <a:buFontTx/>
              <a:buChar char="-"/>
            </a:pPr>
            <a:r>
              <a:rPr lang="sv-SE" b="1" dirty="0"/>
              <a:t>U14: </a:t>
            </a:r>
            <a:r>
              <a:rPr lang="sv-SE" dirty="0"/>
              <a:t>Fasta lag – </a:t>
            </a:r>
            <a:r>
              <a:rPr lang="sv-SE" dirty="0" err="1"/>
              <a:t>Nivåanpassat</a:t>
            </a:r>
            <a:r>
              <a:rPr lang="sv-SE" dirty="0"/>
              <a:t> seriespel</a:t>
            </a:r>
          </a:p>
          <a:p>
            <a:r>
              <a:rPr lang="sv-SE" b="1" dirty="0"/>
              <a:t>Matchspel – USM</a:t>
            </a:r>
          </a:p>
          <a:p>
            <a:pPr marL="0" indent="0">
              <a:buNone/>
            </a:pPr>
            <a:r>
              <a:rPr lang="sv-SE" dirty="0"/>
              <a:t>- Bästa laget för dagen – spelar  </a:t>
            </a:r>
            <a:endParaRPr lang="sv-SE" b="1" dirty="0"/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9" name="Picture 6" descr="Guldtråden">
            <a:extLst>
              <a:ext uri="{FF2B5EF4-FFF2-40B4-BE49-F238E27FC236}">
                <a16:creationId xmlns:a16="http://schemas.microsoft.com/office/drawing/2014/main" id="{B3C9249C-1AE7-DEB7-EED2-4DA9323EBE4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10814726" y="523779"/>
            <a:ext cx="1178259" cy="1054322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3660763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392D5D6-9A4B-448A-680B-BAEE05E2CBB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469423BF-67C7-7600-1301-3106FC8A1CF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E7E6BDE1-A7EC-3DFE-E8A1-6C8954CBA9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sv-SE" sz="4000" dirty="0">
                <a:solidFill>
                  <a:schemeClr val="bg1"/>
                </a:solidFill>
              </a:rPr>
              <a:t>Guldtråden – Spelarutveckling</a:t>
            </a:r>
            <a:br>
              <a:rPr lang="sv-SE" sz="4000" dirty="0">
                <a:solidFill>
                  <a:schemeClr val="bg1"/>
                </a:solidFill>
              </a:rPr>
            </a:br>
            <a:r>
              <a:rPr lang="sv-SE" sz="2800" dirty="0">
                <a:solidFill>
                  <a:schemeClr val="bg1"/>
                </a:solidFill>
              </a:rPr>
              <a:t>Checklista U13/U14</a:t>
            </a:r>
            <a:endParaRPr lang="sv-SE" sz="4000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9821C8F-BAA7-D22E-E990-E463BEAD547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56F79C9-04B2-6073-79CC-60E6183462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5192FB88-78C1-3112-1E3C-997ACB9E21E6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46424600"/>
              </p:ext>
            </p:extLst>
          </p:nvPr>
        </p:nvGraphicFramePr>
        <p:xfrm>
          <a:off x="156412" y="1728849"/>
          <a:ext cx="11947358" cy="60045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455">
                  <a:extLst>
                    <a:ext uri="{9D8B030D-6E8A-4147-A177-3AD203B41FA5}">
                      <a16:colId xmlns:a16="http://schemas.microsoft.com/office/drawing/2014/main" val="3672059540"/>
                    </a:ext>
                  </a:extLst>
                </a:gridCol>
                <a:gridCol w="2577617">
                  <a:extLst>
                    <a:ext uri="{9D8B030D-6E8A-4147-A177-3AD203B41FA5}">
                      <a16:colId xmlns:a16="http://schemas.microsoft.com/office/drawing/2014/main" val="1119642929"/>
                    </a:ext>
                  </a:extLst>
                </a:gridCol>
                <a:gridCol w="2272992">
                  <a:extLst>
                    <a:ext uri="{9D8B030D-6E8A-4147-A177-3AD203B41FA5}">
                      <a16:colId xmlns:a16="http://schemas.microsoft.com/office/drawing/2014/main" val="3625582448"/>
                    </a:ext>
                  </a:extLst>
                </a:gridCol>
                <a:gridCol w="2372867">
                  <a:extLst>
                    <a:ext uri="{9D8B030D-6E8A-4147-A177-3AD203B41FA5}">
                      <a16:colId xmlns:a16="http://schemas.microsoft.com/office/drawing/2014/main" val="4036377222"/>
                    </a:ext>
                  </a:extLst>
                </a:gridCol>
                <a:gridCol w="2320427">
                  <a:extLst>
                    <a:ext uri="{9D8B030D-6E8A-4147-A177-3AD203B41FA5}">
                      <a16:colId xmlns:a16="http://schemas.microsoft.com/office/drawing/2014/main" val="1197374411"/>
                    </a:ext>
                  </a:extLst>
                </a:gridCol>
              </a:tblGrid>
              <a:tr h="354175"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chemeClr val="bg1"/>
                          </a:solidFill>
                        </a:rPr>
                        <a:t>Individuell teknik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Försvarsspel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Anfallsspel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Målvaktsspel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Fysisk träning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599929"/>
                  </a:ext>
                </a:extLst>
              </a:tr>
              <a:tr h="4426060">
                <a:tc>
                  <a:txBody>
                    <a:bodyPr/>
                    <a:lstStyle/>
                    <a:p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Behärska tidigare moment </a:t>
                      </a:r>
                    </a:p>
                    <a:p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Passningar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Utveckla passningarna beroende spelsituation ex: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backhandspass hög arm, </a:t>
                      </a:r>
                      <a:r>
                        <a:rPr lang="sv-SE" sz="1400" b="0" i="1" dirty="0" err="1">
                          <a:solidFill>
                            <a:schemeClr val="tx1"/>
                          </a:solidFill>
                        </a:rPr>
                        <a:t>stämpass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 </a:t>
                      </a:r>
                      <a:r>
                        <a:rPr lang="sv-SE" sz="1400" b="0" i="1" dirty="0" err="1">
                          <a:solidFill>
                            <a:schemeClr val="tx1"/>
                          </a:solidFill>
                        </a:rPr>
                        <a:t>lågarm</a:t>
                      </a:r>
                      <a:endParaRPr lang="sv-SE" sz="1400" b="0" i="1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Utspel till kant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från V och H9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sv-SE" sz="1400" b="1" i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Skott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Löpskott</a:t>
                      </a:r>
                      <a:endParaRPr lang="sv-SE" sz="1400" b="0" i="1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Hoppskott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anpassad arm till </a:t>
                      </a:r>
                      <a:r>
                        <a:rPr lang="sv-SE" sz="1400" b="0" i="1" dirty="0" err="1">
                          <a:solidFill>
                            <a:schemeClr val="tx1"/>
                          </a:solidFill>
                        </a:rPr>
                        <a:t>försvare</a:t>
                      </a:r>
                      <a:endParaRPr lang="sv-SE" sz="1400" b="0" i="1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 err="1">
                          <a:solidFill>
                            <a:schemeClr val="tx1"/>
                          </a:solidFill>
                        </a:rPr>
                        <a:t>Underarmskott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Kantskott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ansats fokus timing och upphopp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Kantskott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varierad arm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Linjeskott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ett och två steg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Genombrott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Kroppsfinter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anpassat efter försvarare (position, kroppsställning)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0" i="0" dirty="0"/>
                        <a:t>Behärska tidigare moment </a:t>
                      </a:r>
                    </a:p>
                    <a:p>
                      <a:endParaRPr lang="sv-SE" sz="1400" b="0" i="0" dirty="0"/>
                    </a:p>
                    <a:p>
                      <a:r>
                        <a:rPr lang="sv-SE" sz="1400" b="0" i="0" dirty="0"/>
                        <a:t>Försvarsspelet börjar direkt när laget förlorat bollen</a:t>
                      </a:r>
                    </a:p>
                    <a:p>
                      <a:endParaRPr lang="sv-SE" sz="1400" b="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Fortsatt fokus på varierat försvarsspel </a:t>
                      </a:r>
                      <a:r>
                        <a:rPr lang="sv-SE" sz="1400" b="0" i="1" dirty="0"/>
                        <a:t>3-3, 3-2-1, 5-1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b="0" i="1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/>
                        <a:t>Individuell försvarsträning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Fotarbete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Snedställning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Parallellställning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Splitvision </a:t>
                      </a:r>
                      <a:r>
                        <a:rPr lang="sv-SE" sz="1400" b="0" i="1" u="none" dirty="0"/>
                        <a:t>uppmärksamhet boll och spelare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Utveckla rörelseschema utifrån de olika positionerna i spelet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Kampmoment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Spelförståelse </a:t>
                      </a:r>
                      <a:r>
                        <a:rPr lang="sv-SE" sz="1400" i="1" dirty="0"/>
                        <a:t>varför? Hur? När?</a:t>
                      </a:r>
                      <a:endParaRPr lang="sv-SE" sz="1400" b="0" i="0" u="none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u="none" dirty="0"/>
                        <a:t>Kollektiv försvarsträning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Lämna/överta i de olika zonerna </a:t>
                      </a:r>
                      <a:r>
                        <a:rPr lang="sv-SE" sz="1400" b="0" i="1" u="none" dirty="0"/>
                        <a:t>initieras mer </a:t>
                      </a:r>
                      <a:endParaRPr lang="sv-SE" sz="1400" b="0" i="0" dirty="0"/>
                    </a:p>
                    <a:p>
                      <a:endParaRPr lang="sv-SE" sz="1400" b="0" i="0" dirty="0"/>
                    </a:p>
                    <a:p>
                      <a:endParaRPr lang="sv-SE" sz="1400" b="0" i="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dirty="0"/>
                        <a:t>Behärska tidigare moment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Välja specialposition </a:t>
                      </a:r>
                      <a:r>
                        <a:rPr lang="sv-SE" sz="1400" i="1" dirty="0"/>
                        <a:t>utan att låsa fast spelaren där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Utveckla samarbete 2 och 2 samt 3 och 3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Använda yta mot motståndare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/>
                        <a:t>Förståelse och taktik för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Spelförståelse </a:t>
                      </a:r>
                      <a:r>
                        <a:rPr lang="sv-SE" sz="1400" i="1" dirty="0"/>
                        <a:t>varför? Hur? När?</a:t>
                      </a: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 err="1"/>
                        <a:t>Rullningsspel</a:t>
                      </a:r>
                      <a:r>
                        <a:rPr lang="sv-SE" sz="1400" i="0" dirty="0"/>
                        <a:t> </a:t>
                      </a:r>
                      <a:r>
                        <a:rPr lang="sv-SE" sz="1400" i="1" dirty="0"/>
                        <a:t>tempoväxlingar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Övergångsspel </a:t>
                      </a:r>
                      <a:r>
                        <a:rPr lang="sv-SE" sz="1400" b="0" i="1" dirty="0"/>
                        <a:t> mittövergång, diagonalövergång, kantövergång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 err="1"/>
                        <a:t>Isärdragsspel</a:t>
                      </a:r>
                      <a:r>
                        <a:rPr lang="sv-SE" sz="1400" b="0" i="0" dirty="0"/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Växelspel med syfte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Fånga bollen i fart </a:t>
                      </a:r>
                      <a:r>
                        <a:rPr lang="sv-SE" sz="1400" i="1" dirty="0"/>
                        <a:t>attackläge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Introduktion av Kontringsspel </a:t>
                      </a:r>
                      <a:r>
                        <a:rPr lang="sv-SE" sz="1400" i="1" dirty="0"/>
                        <a:t>de olika faserna</a:t>
                      </a:r>
                      <a:endParaRPr lang="sv-SE" sz="1400" i="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dirty="0"/>
                        <a:t>Behärska tidigare moment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b="0" i="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b="0" i="0" dirty="0"/>
                        <a:t>Specifik målvaktsträning </a:t>
                      </a:r>
                      <a:r>
                        <a:rPr lang="sv-SE" sz="1400" b="0" i="1" dirty="0"/>
                        <a:t>individuellt upplägg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sv-SE" sz="1400" b="0" i="1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b="0" i="0" dirty="0"/>
                        <a:t>Finkoordinering av teknik</a:t>
                      </a: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Komplexa skottövningar </a:t>
                      </a:r>
                      <a:r>
                        <a:rPr lang="sv-SE" sz="1400" i="1" dirty="0"/>
                        <a:t>med flera skyttar och avslutsalternativ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Grundteknik  </a:t>
                      </a:r>
                      <a:r>
                        <a:rPr lang="sv-SE" sz="1400" i="1" dirty="0"/>
                        <a:t>automatisera rörelserna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Utvecklas samarbete med försvar </a:t>
                      </a:r>
                      <a:r>
                        <a:rPr lang="sv-SE" sz="1400" i="1" dirty="0"/>
                        <a:t>Spelförståelse </a:t>
                      </a: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Kontringar och kastteknik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Anpassad rörlighet </a:t>
                      </a:r>
                      <a:r>
                        <a:rPr lang="sv-SE" sz="1400" i="1" dirty="0"/>
                        <a:t>styrketräning </a:t>
                      </a:r>
                      <a:r>
                        <a:rPr lang="sv-SE" sz="1400" i="1" dirty="0" err="1"/>
                        <a:t>höftböjare</a:t>
                      </a:r>
                      <a:endParaRPr lang="sv-SE" sz="1400" i="1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Reflektion över egen insats – </a:t>
                      </a:r>
                      <a:r>
                        <a:rPr lang="sv-SE" sz="1400" i="1" dirty="0"/>
                        <a:t>hur du kan utvecklas? Insats/verkan</a:t>
                      </a: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i="1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Specifik målvaktsträning </a:t>
                      </a:r>
                      <a:r>
                        <a:rPr lang="sv-SE" sz="1400" i="1" dirty="0"/>
                        <a:t>få ner målvaktstränare </a:t>
                      </a:r>
                      <a:endParaRPr lang="sv-SE" sz="1400" i="0" dirty="0"/>
                    </a:p>
                    <a:p>
                      <a:endParaRPr lang="sv-SE" sz="14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sv-SE" sz="1400" b="0" i="0" dirty="0"/>
                        <a:t>Tänk på att detta är en tillväxtperiod vilket kan innebära stora förändringar hos individen.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sv-SE" sz="1400" b="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Spänstträning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Smidighet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Löptekning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Styrkeövningar </a:t>
                      </a:r>
                      <a:r>
                        <a:rPr lang="sv-SE" sz="1400" b="0" i="1" dirty="0"/>
                        <a:t>Egen kroppsvikt samt gym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Försäsongsprogram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Knäkontroll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Axelkontroll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187149"/>
                  </a:ext>
                </a:extLst>
              </a:tr>
            </a:tbl>
          </a:graphicData>
        </a:graphic>
      </p:graphicFrame>
      <p:pic>
        <p:nvPicPr>
          <p:cNvPr id="5" name="Picture 6" descr="Guldtråden">
            <a:extLst>
              <a:ext uri="{FF2B5EF4-FFF2-40B4-BE49-F238E27FC236}">
                <a16:creationId xmlns:a16="http://schemas.microsoft.com/office/drawing/2014/main" id="{283E77D9-2B88-C7DF-60FA-4310F8F1C12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10814726" y="523779"/>
            <a:ext cx="1178259" cy="1054322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22311396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>
            <a:lumMod val="75000"/>
          </a:schemeClr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27EA89-980B-BB0C-0EAE-D9253FF65D9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ubrik 3">
            <a:extLst>
              <a:ext uri="{FF2B5EF4-FFF2-40B4-BE49-F238E27FC236}">
                <a16:creationId xmlns:a16="http://schemas.microsoft.com/office/drawing/2014/main" id="{E199A0C5-5746-9145-7660-B3D0E213C056}"/>
              </a:ext>
            </a:extLst>
          </p:cNvPr>
          <p:cNvSpPr>
            <a:spLocks noGrp="1"/>
          </p:cNvSpPr>
          <p:nvPr>
            <p:ph type="title"/>
          </p:nvPr>
        </p:nvSpPr>
        <p:spPr>
          <a:solidFill>
            <a:schemeClr val="tx1"/>
          </a:solidFill>
        </p:spPr>
        <p:txBody>
          <a:bodyPr/>
          <a:lstStyle/>
          <a:p>
            <a:r>
              <a:rPr lang="sv-SE" dirty="0">
                <a:solidFill>
                  <a:schemeClr val="bg1"/>
                </a:solidFill>
              </a:rPr>
              <a:t>Guldtråden – Förväntningar och Upplägg</a:t>
            </a:r>
            <a:br>
              <a:rPr lang="sv-SE" dirty="0">
                <a:solidFill>
                  <a:schemeClr val="bg1"/>
                </a:solidFill>
              </a:rPr>
            </a:br>
            <a:r>
              <a:rPr lang="sv-SE" sz="2400" i="1" dirty="0">
                <a:solidFill>
                  <a:schemeClr val="bg1"/>
                </a:solidFill>
              </a:rPr>
              <a:t>U15/U16</a:t>
            </a:r>
            <a:endParaRPr lang="sv-SE" i="1" dirty="0">
              <a:solidFill>
                <a:schemeClr val="bg1"/>
              </a:solidFill>
            </a:endParaRP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72D37FD1-AD05-11E7-4751-A574E95170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sv-SE" dirty="0"/>
              <a:t>Förväntningar på tränare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0B7DEB47-0085-F58F-73DA-1C9B0009C48C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Flera ledare – olika ansvarsområden </a:t>
            </a:r>
          </a:p>
          <a:p>
            <a:pPr>
              <a:buFontTx/>
              <a:buChar char="-"/>
            </a:pPr>
            <a:r>
              <a:rPr lang="sv-SE" dirty="0"/>
              <a:t>Huvudtränare – på sikt ingen förälder </a:t>
            </a:r>
          </a:p>
          <a:p>
            <a:pPr>
              <a:buFontTx/>
              <a:buChar char="-"/>
            </a:pPr>
            <a:r>
              <a:rPr lang="sv-SE" dirty="0"/>
              <a:t>Hjälptränare</a:t>
            </a:r>
          </a:p>
          <a:p>
            <a:pPr>
              <a:buFontTx/>
              <a:buChar char="-"/>
            </a:pPr>
            <a:r>
              <a:rPr lang="sv-SE" dirty="0"/>
              <a:t>Administratör </a:t>
            </a:r>
          </a:p>
          <a:p>
            <a:r>
              <a:rPr lang="sv-SE" dirty="0"/>
              <a:t>Minst en påbörjat TU4 </a:t>
            </a:r>
          </a:p>
          <a:p>
            <a:r>
              <a:rPr lang="sv-SE" dirty="0"/>
              <a:t>Koll på checklistan och att träningen är planerad utifrån den</a:t>
            </a:r>
          </a:p>
          <a:p>
            <a:r>
              <a:rPr lang="sv-SE" dirty="0"/>
              <a:t> Koll på guldtråden </a:t>
            </a:r>
          </a:p>
          <a:p>
            <a:r>
              <a:rPr lang="sv-SE" dirty="0"/>
              <a:t>Fokuserar på den individuella utvecklingen  </a:t>
            </a:r>
          </a:p>
          <a:p>
            <a:endParaRPr lang="sv-SE" dirty="0"/>
          </a:p>
        </p:txBody>
      </p:sp>
      <p:sp>
        <p:nvSpPr>
          <p:cNvPr id="7" name="Platshållare för text 6">
            <a:extLst>
              <a:ext uri="{FF2B5EF4-FFF2-40B4-BE49-F238E27FC236}">
                <a16:creationId xmlns:a16="http://schemas.microsoft.com/office/drawing/2014/main" id="{BBD0A113-95C0-E2A9-E1BA-B46D9D54F535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/>
        <p:txBody>
          <a:bodyPr/>
          <a:lstStyle/>
          <a:p>
            <a:r>
              <a:rPr lang="sv-SE" dirty="0"/>
              <a:t>Upplägg</a:t>
            </a:r>
          </a:p>
        </p:txBody>
      </p:sp>
      <p:sp>
        <p:nvSpPr>
          <p:cNvPr id="8" name="Platshållare för innehåll 7">
            <a:extLst>
              <a:ext uri="{FF2B5EF4-FFF2-40B4-BE49-F238E27FC236}">
                <a16:creationId xmlns:a16="http://schemas.microsoft.com/office/drawing/2014/main" id="{CEC70F56-148F-D2F3-470F-C58E91DD417C}"/>
              </a:ext>
            </a:extLst>
          </p:cNvPr>
          <p:cNvSpPr>
            <a:spLocks noGrp="1"/>
          </p:cNvSpPr>
          <p:nvPr>
            <p:ph sz="quarter" idx="4"/>
          </p:nvPr>
        </p:nvSpPr>
        <p:spPr/>
        <p:txBody>
          <a:bodyPr>
            <a:normAutofit fontScale="62500" lnSpcReduction="20000"/>
          </a:bodyPr>
          <a:lstStyle/>
          <a:p>
            <a:r>
              <a:rPr lang="sv-SE" dirty="0"/>
              <a:t>3 träningar/vecka på 1,5h </a:t>
            </a:r>
          </a:p>
          <a:p>
            <a:r>
              <a:rPr lang="sv-SE" dirty="0"/>
              <a:t>1 </a:t>
            </a:r>
            <a:r>
              <a:rPr lang="sv-SE" dirty="0" err="1"/>
              <a:t>fyspass</a:t>
            </a:r>
            <a:r>
              <a:rPr lang="sv-SE" dirty="0"/>
              <a:t>/vecka </a:t>
            </a:r>
          </a:p>
          <a:p>
            <a:r>
              <a:rPr lang="sv-SE" dirty="0"/>
              <a:t>Syfte: Roligt, svettigt och utmanade </a:t>
            </a:r>
          </a:p>
          <a:p>
            <a:r>
              <a:rPr lang="sv-SE" b="1" dirty="0"/>
              <a:t>Fokus:</a:t>
            </a:r>
          </a:p>
          <a:p>
            <a:pPr>
              <a:buFontTx/>
              <a:buChar char="-"/>
            </a:pPr>
            <a:r>
              <a:rPr lang="sv-SE" dirty="0"/>
              <a:t>Individuell utveckling </a:t>
            </a:r>
          </a:p>
          <a:p>
            <a:pPr>
              <a:buFontTx/>
              <a:buChar char="-"/>
            </a:pPr>
            <a:r>
              <a:rPr lang="sv-SE" dirty="0"/>
              <a:t>Samarbete – </a:t>
            </a:r>
            <a:r>
              <a:rPr lang="sv-SE" dirty="0" err="1"/>
              <a:t>Handbollsinrikting</a:t>
            </a:r>
            <a:r>
              <a:rPr lang="sv-SE" dirty="0"/>
              <a:t> </a:t>
            </a:r>
          </a:p>
          <a:p>
            <a:r>
              <a:rPr lang="sv-SE" b="1" dirty="0"/>
              <a:t>Matchspel - Serie</a:t>
            </a:r>
          </a:p>
          <a:p>
            <a:pPr>
              <a:buFontTx/>
              <a:buChar char="-"/>
            </a:pPr>
            <a:r>
              <a:rPr lang="sv-SE" dirty="0"/>
              <a:t>Träningsnärvaro avgör speltid </a:t>
            </a:r>
          </a:p>
          <a:p>
            <a:pPr>
              <a:buFontTx/>
              <a:buChar char="-"/>
            </a:pPr>
            <a:r>
              <a:rPr lang="sv-SE" dirty="0" err="1"/>
              <a:t>Nivåanpassat</a:t>
            </a:r>
            <a:r>
              <a:rPr lang="sv-SE" dirty="0"/>
              <a:t> seriespel </a:t>
            </a:r>
          </a:p>
          <a:p>
            <a:r>
              <a:rPr lang="sv-SE" b="1" dirty="0"/>
              <a:t>Matchspel</a:t>
            </a:r>
            <a:r>
              <a:rPr lang="sv-SE" dirty="0"/>
              <a:t> – USM </a:t>
            </a:r>
          </a:p>
          <a:p>
            <a:pPr>
              <a:buFontTx/>
              <a:buChar char="-"/>
            </a:pPr>
            <a:r>
              <a:rPr lang="sv-SE" dirty="0"/>
              <a:t>Bästa laget för dagen – spelar </a:t>
            </a:r>
          </a:p>
          <a:p>
            <a:pPr marL="0" indent="0">
              <a:buNone/>
            </a:pPr>
            <a:endParaRPr lang="sv-SE" dirty="0"/>
          </a:p>
        </p:txBody>
      </p:sp>
      <p:pic>
        <p:nvPicPr>
          <p:cNvPr id="9" name="Picture 6" descr="Guldtråden">
            <a:extLst>
              <a:ext uri="{FF2B5EF4-FFF2-40B4-BE49-F238E27FC236}">
                <a16:creationId xmlns:a16="http://schemas.microsoft.com/office/drawing/2014/main" id="{141B7F52-2B73-C063-61DB-B321BED2CAB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10814726" y="523779"/>
            <a:ext cx="1178259" cy="1054322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33762352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F4255D3-640C-1E09-E407-2BAB4E27FC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Rectangle 20">
            <a:extLst>
              <a:ext uri="{FF2B5EF4-FFF2-40B4-BE49-F238E27FC236}">
                <a16:creationId xmlns:a16="http://schemas.microsoft.com/office/drawing/2014/main" id="{733E9187-2990-A437-B345-9880BB41498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0" y="-5705"/>
            <a:ext cx="12191990" cy="1694346"/>
          </a:xfrm>
          <a:prstGeom prst="rect">
            <a:avLst/>
          </a:prstGeom>
          <a:solidFill>
            <a:schemeClr val="tx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Rubrik 1">
            <a:extLst>
              <a:ext uri="{FF2B5EF4-FFF2-40B4-BE49-F238E27FC236}">
                <a16:creationId xmlns:a16="http://schemas.microsoft.com/office/drawing/2014/main" id="{A0352D8C-6010-053B-D207-5F6EAD41F4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56851" y="637762"/>
            <a:ext cx="9888496" cy="900131"/>
          </a:xfrm>
        </p:spPr>
        <p:txBody>
          <a:bodyPr anchor="t">
            <a:normAutofit fontScale="90000"/>
          </a:bodyPr>
          <a:lstStyle/>
          <a:p>
            <a:r>
              <a:rPr lang="sv-SE" sz="4000" dirty="0">
                <a:solidFill>
                  <a:schemeClr val="bg1"/>
                </a:solidFill>
              </a:rPr>
              <a:t>Guldtråden – Spelarutveckling</a:t>
            </a:r>
            <a:br>
              <a:rPr lang="sv-SE" sz="4000" dirty="0">
                <a:solidFill>
                  <a:schemeClr val="bg1"/>
                </a:solidFill>
              </a:rPr>
            </a:br>
            <a:r>
              <a:rPr lang="sv-SE" sz="2800" dirty="0">
                <a:solidFill>
                  <a:schemeClr val="bg1"/>
                </a:solidFill>
              </a:rPr>
              <a:t>Checklista U15/U16</a:t>
            </a:r>
            <a:endParaRPr lang="sv-SE" sz="4000" dirty="0">
              <a:solidFill>
                <a:schemeClr val="bg1"/>
              </a:solidFill>
            </a:endParaRP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F04D7C9E-54F4-4B14-D48D-847A1B25DA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688641"/>
            <a:ext cx="12191990" cy="5169359"/>
          </a:xfrm>
          <a:prstGeom prst="rect">
            <a:avLst/>
          </a:prstGeom>
          <a:solidFill>
            <a:schemeClr val="bg1">
              <a:lumMod val="9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ECE84709-8469-802A-0B47-A9EC4928B89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156851" y="2010758"/>
            <a:ext cx="457190" cy="45719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Platshållare för innehåll 5">
            <a:extLst>
              <a:ext uri="{FF2B5EF4-FFF2-40B4-BE49-F238E27FC236}">
                <a16:creationId xmlns:a16="http://schemas.microsoft.com/office/drawing/2014/main" id="{3AB3A0D5-7605-6FA7-0E4E-D16CF758FEA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33862536"/>
              </p:ext>
            </p:extLst>
          </p:nvPr>
        </p:nvGraphicFramePr>
        <p:xfrm>
          <a:off x="156412" y="1728849"/>
          <a:ext cx="11947358" cy="749808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403455">
                  <a:extLst>
                    <a:ext uri="{9D8B030D-6E8A-4147-A177-3AD203B41FA5}">
                      <a16:colId xmlns:a16="http://schemas.microsoft.com/office/drawing/2014/main" val="3672059540"/>
                    </a:ext>
                  </a:extLst>
                </a:gridCol>
                <a:gridCol w="2577617">
                  <a:extLst>
                    <a:ext uri="{9D8B030D-6E8A-4147-A177-3AD203B41FA5}">
                      <a16:colId xmlns:a16="http://schemas.microsoft.com/office/drawing/2014/main" val="1119642929"/>
                    </a:ext>
                  </a:extLst>
                </a:gridCol>
                <a:gridCol w="2272992">
                  <a:extLst>
                    <a:ext uri="{9D8B030D-6E8A-4147-A177-3AD203B41FA5}">
                      <a16:colId xmlns:a16="http://schemas.microsoft.com/office/drawing/2014/main" val="3625582448"/>
                    </a:ext>
                  </a:extLst>
                </a:gridCol>
                <a:gridCol w="2372867">
                  <a:extLst>
                    <a:ext uri="{9D8B030D-6E8A-4147-A177-3AD203B41FA5}">
                      <a16:colId xmlns:a16="http://schemas.microsoft.com/office/drawing/2014/main" val="4036377222"/>
                    </a:ext>
                  </a:extLst>
                </a:gridCol>
                <a:gridCol w="2320427">
                  <a:extLst>
                    <a:ext uri="{9D8B030D-6E8A-4147-A177-3AD203B41FA5}">
                      <a16:colId xmlns:a16="http://schemas.microsoft.com/office/drawing/2014/main" val="1197374411"/>
                    </a:ext>
                  </a:extLst>
                </a:gridCol>
              </a:tblGrid>
              <a:tr h="354175">
                <a:tc>
                  <a:txBody>
                    <a:bodyPr/>
                    <a:lstStyle/>
                    <a:p>
                      <a:pPr algn="ctr"/>
                      <a:r>
                        <a:rPr lang="sv-SE" dirty="0">
                          <a:solidFill>
                            <a:schemeClr val="bg1"/>
                          </a:solidFill>
                        </a:rPr>
                        <a:t>Individuell teknik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Försvarsspel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Anfallsspel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Målvaktsspel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sv-SE" dirty="0"/>
                        <a:t>Fysisk träning</a:t>
                      </a:r>
                    </a:p>
                  </a:txBody>
                  <a:tcPr>
                    <a:solidFill>
                      <a:schemeClr val="tx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22599929"/>
                  </a:ext>
                </a:extLst>
              </a:tr>
              <a:tr h="4426060">
                <a:tc>
                  <a:txBody>
                    <a:bodyPr/>
                    <a:lstStyle/>
                    <a:p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Behärska tidigare moment </a:t>
                      </a:r>
                    </a:p>
                    <a:p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Passningar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Utveckla passningarna beroende spelsituation ex: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instickspass, stötpass, </a:t>
                      </a:r>
                      <a:r>
                        <a:rPr lang="sv-SE" sz="1400" b="0" i="1" dirty="0" err="1">
                          <a:solidFill>
                            <a:schemeClr val="tx1"/>
                          </a:solidFill>
                        </a:rPr>
                        <a:t>hoppass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, olika studsinspel M6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Olika varianter av utspel till kant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från V och H9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endParaRPr lang="sv-SE" sz="1400" b="1" i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Skott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9m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olika skottregister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Kantskott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ansats fokus timing och upphopp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Kantskott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olika skottregister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Linjeskott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olika skottregister</a:t>
                      </a:r>
                      <a:endParaRPr lang="sv-SE" sz="1400" b="0" i="0" dirty="0">
                        <a:solidFill>
                          <a:schemeClr val="tx1"/>
                        </a:solidFill>
                      </a:endParaRP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>
                          <a:solidFill>
                            <a:schemeClr val="tx1"/>
                          </a:solidFill>
                        </a:rPr>
                        <a:t>Genombrott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>
                          <a:solidFill>
                            <a:schemeClr val="tx1"/>
                          </a:solidFill>
                        </a:rPr>
                        <a:t>Större repertoar av kroppsfinter  </a:t>
                      </a:r>
                      <a:r>
                        <a:rPr lang="sv-SE" sz="1400" b="0" i="1" dirty="0">
                          <a:solidFill>
                            <a:schemeClr val="tx1"/>
                          </a:solidFill>
                        </a:rPr>
                        <a:t>anpassat efter försvarare (position, kroppsställning)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r>
                        <a:rPr lang="sv-SE" sz="1400" b="0" i="0" dirty="0"/>
                        <a:t>Behärska tidigare moment </a:t>
                      </a:r>
                    </a:p>
                    <a:p>
                      <a:endParaRPr lang="sv-SE" sz="1400" b="0" i="0" dirty="0"/>
                    </a:p>
                    <a:p>
                      <a:r>
                        <a:rPr lang="sv-SE" sz="1400" b="0" i="0" dirty="0"/>
                        <a:t>Försvarsspelet börjar direkt när laget förlorat bollen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i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1" i="0" dirty="0"/>
                        <a:t>Spelförståelse </a:t>
                      </a:r>
                      <a:r>
                        <a:rPr lang="sv-SE" sz="1400" b="1" i="1" dirty="0"/>
                        <a:t>varför? Hur? När?</a:t>
                      </a:r>
                      <a:endParaRPr lang="sv-SE" sz="1400" b="1" i="0" u="none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Tränas i en/två specialpositioner</a:t>
                      </a:r>
                    </a:p>
                    <a:p>
                      <a:endParaRPr lang="sv-SE" sz="1400" b="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Fortsatt fokus på varierat försvarsspel </a:t>
                      </a:r>
                      <a:r>
                        <a:rPr lang="sv-SE" sz="1400" b="0" i="1" dirty="0"/>
                        <a:t>3-3, 3-2-1, 5-1, 6-0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b="0" i="1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/>
                        <a:t>Individuell försvarsträning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Fotarbete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Snedställning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Parallellställning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Splitvision </a:t>
                      </a:r>
                      <a:r>
                        <a:rPr lang="sv-SE" sz="1400" b="0" i="1" u="none" dirty="0"/>
                        <a:t>uppmärksamhet boll och spelare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Utveckla rörelseschema utifrån de olika positionerna i spelet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Kampmoment </a:t>
                      </a:r>
                      <a:r>
                        <a:rPr lang="sv-SE" sz="1400" b="0" i="1" u="none" dirty="0"/>
                        <a:t>förhindra genombrott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Individuellt register i försvarsposition</a:t>
                      </a:r>
                      <a:endParaRPr lang="sv-SE" sz="1400" b="0" i="0" u="none" dirty="0"/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u="none" dirty="0"/>
                        <a:t>Kollektiv försvarsträning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Lämna/överta i de olika zonerna </a:t>
                      </a:r>
                      <a:r>
                        <a:rPr lang="sv-SE" sz="1400" b="0" i="1" u="none" dirty="0"/>
                        <a:t>initieras mer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u="none" dirty="0"/>
                        <a:t>Tillbakadragande </a:t>
                      </a:r>
                      <a:r>
                        <a:rPr lang="sv-SE" sz="1400" b="0" i="1" u="none" dirty="0" err="1"/>
                        <a:t>forecheck</a:t>
                      </a:r>
                      <a:r>
                        <a:rPr lang="sv-SE" sz="1400" b="0" i="1" u="none" dirty="0"/>
                        <a:t> och </a:t>
                      </a:r>
                      <a:r>
                        <a:rPr lang="sv-SE" sz="1400" b="0" i="1" u="none" dirty="0" err="1"/>
                        <a:t>backcheck</a:t>
                      </a:r>
                      <a:r>
                        <a:rPr lang="sv-SE" sz="1400" b="0" i="1" u="none" dirty="0"/>
                        <a:t> </a:t>
                      </a:r>
                      <a:endParaRPr lang="sv-SE" sz="1400" b="0" i="0" dirty="0"/>
                    </a:p>
                    <a:p>
                      <a:endParaRPr lang="sv-SE" sz="1400" b="0" i="0" dirty="0"/>
                    </a:p>
                    <a:p>
                      <a:endParaRPr lang="sv-SE" sz="1400" b="0" i="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dirty="0"/>
                        <a:t>Behärska tidigare moment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b="0" i="0" dirty="0"/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1" i="0" dirty="0"/>
                        <a:t>Spelförståelse </a:t>
                      </a:r>
                      <a:r>
                        <a:rPr lang="sv-SE" sz="1400" b="1" i="1" dirty="0"/>
                        <a:t>varför? Hur? När?</a:t>
                      </a:r>
                      <a:r>
                        <a:rPr lang="sv-SE" sz="1400" b="0" i="0" dirty="0"/>
                        <a:t>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b="0" i="0" dirty="0"/>
                        <a:t>Tränas i en/två specialpositioner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Utveckla samarbete 2 och 2 samt 3 och 3</a:t>
                      </a:r>
                    </a:p>
                    <a:p>
                      <a:pPr marL="0" indent="0">
                        <a:buFontTx/>
                        <a:buNone/>
                      </a:pPr>
                      <a:r>
                        <a:rPr lang="sv-SE" sz="1400" b="1" i="0" dirty="0"/>
                        <a:t>Förståelse och taktik för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Spelförståelse </a:t>
                      </a:r>
                      <a:r>
                        <a:rPr lang="sv-SE" sz="1400" i="1" dirty="0"/>
                        <a:t>varför? Hur? När?</a:t>
                      </a: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 err="1"/>
                        <a:t>Rullningsspel</a:t>
                      </a:r>
                      <a:r>
                        <a:rPr lang="sv-SE" sz="1400" i="0" dirty="0"/>
                        <a:t> </a:t>
                      </a:r>
                      <a:r>
                        <a:rPr lang="sv-SE" sz="1400" i="1" dirty="0"/>
                        <a:t>tempoväxlingar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Övergångsspel </a:t>
                      </a:r>
                      <a:r>
                        <a:rPr lang="sv-SE" sz="1400" b="0" i="1" dirty="0"/>
                        <a:t> mittövergång, diagonalövergång, kantövergång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 err="1"/>
                        <a:t>Isärdragsspel</a:t>
                      </a:r>
                      <a:r>
                        <a:rPr lang="sv-SE" sz="1400" b="0" i="0" dirty="0"/>
                        <a:t>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Växelspel med syfte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Integrering av flera olika spelföljder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Fånga bollen i fart </a:t>
                      </a:r>
                      <a:r>
                        <a:rPr lang="sv-SE" sz="1400" i="1" dirty="0"/>
                        <a:t>attackläge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Rollfördelning </a:t>
                      </a:r>
                      <a:r>
                        <a:rPr lang="sv-SE" sz="1400" i="1" dirty="0"/>
                        <a:t>vem tar beslut och varför?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i="0" dirty="0"/>
                        <a:t>Kontringsspel </a:t>
                      </a:r>
                      <a:r>
                        <a:rPr lang="sv-SE" sz="1400" i="1" dirty="0"/>
                        <a:t>de olika faserna</a:t>
                      </a:r>
                      <a:endParaRPr lang="sv-SE" sz="1400" i="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sv-SE" sz="1400" i="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sv-SE" sz="1400" b="0" i="0" dirty="0"/>
                        <a:t>Behärska tidigare moment </a:t>
                      </a:r>
                    </a:p>
                    <a:p>
                      <a:pPr marL="0" marR="0" lvl="0" indent="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sv-SE" sz="1400" b="0" i="0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b="0" i="0" dirty="0"/>
                        <a:t>Bestämda målvakter </a:t>
                      </a:r>
                      <a:r>
                        <a:rPr lang="sv-SE" sz="1400" b="0" i="1" dirty="0"/>
                        <a:t>utan att låsa fast spelare </a:t>
                      </a:r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endParaRPr lang="sv-SE" sz="1400" b="0" i="1" dirty="0"/>
                    </a:p>
                    <a:p>
                      <a:pPr marL="285750" marR="0" lvl="0" indent="-285750" algn="l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sv-SE" sz="1400" b="0" i="0" dirty="0"/>
                        <a:t>Finkoordinering av teknik</a:t>
                      </a:r>
                      <a:endParaRPr lang="sv-SE" sz="140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dirty="0"/>
                        <a:t>Komplexa skottövningar </a:t>
                      </a:r>
                      <a:r>
                        <a:rPr lang="sv-SE" sz="1400" i="1" dirty="0"/>
                        <a:t>med flera skyttar och avslutsalternativ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Fortsätta nöta grundteknik  påbörja </a:t>
                      </a:r>
                      <a:r>
                        <a:rPr lang="sv-SE" sz="1400" i="1" dirty="0"/>
                        <a:t>automatisera rörelserna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Kontringar och kastteknik 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Anpassad rörlighet </a:t>
                      </a:r>
                      <a:r>
                        <a:rPr lang="sv-SE" sz="1400" i="1" dirty="0"/>
                        <a:t>styrketräning </a:t>
                      </a:r>
                      <a:r>
                        <a:rPr lang="sv-SE" sz="1400" i="1" dirty="0" err="1"/>
                        <a:t>höftböjare</a:t>
                      </a:r>
                      <a:endParaRPr lang="sv-SE" sz="1400" i="1" dirty="0"/>
                    </a:p>
                    <a:p>
                      <a:pPr marL="285750" indent="-285750">
                        <a:buFontTx/>
                        <a:buChar char="-"/>
                      </a:pPr>
                      <a:endParaRPr lang="sv-SE" sz="1400" i="1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i="0" dirty="0"/>
                        <a:t>Specifik målvaktsträning </a:t>
                      </a:r>
                      <a:r>
                        <a:rPr lang="sv-SE" sz="1400" i="1" dirty="0"/>
                        <a:t>få ner målvaktstränare </a:t>
                      </a:r>
                      <a:endParaRPr lang="sv-SE" sz="1400" i="0" dirty="0"/>
                    </a:p>
                    <a:p>
                      <a:endParaRPr lang="sv-SE" sz="1400" dirty="0"/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marL="0" indent="0">
                        <a:buFontTx/>
                        <a:buNone/>
                      </a:pPr>
                      <a:r>
                        <a:rPr lang="sv-SE" sz="1400" b="0" i="0" dirty="0"/>
                        <a:t>Tänk på att detta är en tillväxtperiod vilket kan innebära stora förändringar hos individen. Nivåskillnader i förpubertet/pubertet </a:t>
                      </a:r>
                    </a:p>
                    <a:p>
                      <a:pPr marL="0" indent="0">
                        <a:buFontTx/>
                        <a:buNone/>
                      </a:pPr>
                      <a:endParaRPr lang="sv-SE" sz="1400" b="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Spänstträning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Smidighet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Löptekning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Styrkeövningar </a:t>
                      </a:r>
                      <a:r>
                        <a:rPr lang="sv-SE" sz="1400" b="0" i="1" dirty="0"/>
                        <a:t>Egen kroppsvikt</a:t>
                      </a:r>
                      <a:endParaRPr lang="sv-SE" sz="1400" b="0" i="0" dirty="0"/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Knäkontroll</a:t>
                      </a:r>
                    </a:p>
                    <a:p>
                      <a:pPr marL="285750" indent="-285750">
                        <a:buFontTx/>
                        <a:buChar char="-"/>
                      </a:pPr>
                      <a:r>
                        <a:rPr lang="sv-SE" sz="1400" b="0" i="0" dirty="0"/>
                        <a:t>Axelkontroll</a:t>
                      </a:r>
                    </a:p>
                  </a:txBody>
                  <a:tcPr>
                    <a:solidFill>
                      <a:schemeClr val="bg1">
                        <a:lumMod val="6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3187149"/>
                  </a:ext>
                </a:extLst>
              </a:tr>
            </a:tbl>
          </a:graphicData>
        </a:graphic>
      </p:graphicFrame>
      <p:pic>
        <p:nvPicPr>
          <p:cNvPr id="5" name="Picture 6" descr="Guldtråden">
            <a:extLst>
              <a:ext uri="{FF2B5EF4-FFF2-40B4-BE49-F238E27FC236}">
                <a16:creationId xmlns:a16="http://schemas.microsoft.com/office/drawing/2014/main" id="{D4684431-91BA-7D9B-9328-C85801BB3C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921" r="-1" b="-1"/>
          <a:stretch>
            <a:fillRect/>
          </a:stretch>
        </p:blipFill>
        <p:spPr bwMode="auto">
          <a:xfrm>
            <a:off x="10814726" y="523779"/>
            <a:ext cx="1178259" cy="1054322"/>
          </a:xfrm>
          <a:custGeom>
            <a:avLst/>
            <a:gdLst/>
            <a:ahLst/>
            <a:cxnLst/>
            <a:rect l="l" t="t" r="r" b="b"/>
            <a:pathLst>
              <a:path w="5260975" h="4707593">
                <a:moveTo>
                  <a:pt x="0" y="0"/>
                </a:moveTo>
                <a:lnTo>
                  <a:pt x="5260975" y="0"/>
                </a:lnTo>
                <a:lnTo>
                  <a:pt x="5260975" y="3296937"/>
                </a:lnTo>
                <a:lnTo>
                  <a:pt x="5260975" y="3518571"/>
                </a:lnTo>
                <a:lnTo>
                  <a:pt x="5226503" y="3534000"/>
                </a:lnTo>
                <a:cubicBezTo>
                  <a:pt x="5219783" y="3536785"/>
                  <a:pt x="5212389" y="3538321"/>
                  <a:pt x="5206341" y="3542065"/>
                </a:cubicBezTo>
                <a:cubicBezTo>
                  <a:pt x="5178495" y="3559156"/>
                  <a:pt x="5151515" y="3577591"/>
                  <a:pt x="5123287" y="3594010"/>
                </a:cubicBezTo>
                <a:cubicBezTo>
                  <a:pt x="5094195" y="3611004"/>
                  <a:pt x="5068175" y="3631071"/>
                  <a:pt x="5048107" y="3658244"/>
                </a:cubicBezTo>
                <a:cubicBezTo>
                  <a:pt x="5029480" y="3683496"/>
                  <a:pt x="5011429" y="3709131"/>
                  <a:pt x="4992899" y="3734479"/>
                </a:cubicBezTo>
                <a:cubicBezTo>
                  <a:pt x="4988194" y="3740912"/>
                  <a:pt x="4983873" y="3748498"/>
                  <a:pt x="4977440" y="3752627"/>
                </a:cubicBezTo>
                <a:cubicBezTo>
                  <a:pt x="4964094" y="3761268"/>
                  <a:pt x="4949499" y="3768277"/>
                  <a:pt x="4935193" y="3775382"/>
                </a:cubicBezTo>
                <a:cubicBezTo>
                  <a:pt x="4922903" y="3781431"/>
                  <a:pt x="4909845" y="3785943"/>
                  <a:pt x="4897844" y="3792472"/>
                </a:cubicBezTo>
                <a:cubicBezTo>
                  <a:pt x="4888243" y="3797658"/>
                  <a:pt x="4879697" y="3804859"/>
                  <a:pt x="4870767" y="3811388"/>
                </a:cubicBezTo>
                <a:cubicBezTo>
                  <a:pt x="4862990" y="3817052"/>
                  <a:pt x="4854445" y="3821949"/>
                  <a:pt x="4847916" y="3828767"/>
                </a:cubicBezTo>
                <a:cubicBezTo>
                  <a:pt x="4831977" y="3845281"/>
                  <a:pt x="4815942" y="3861508"/>
                  <a:pt x="4796163" y="3873702"/>
                </a:cubicBezTo>
                <a:cubicBezTo>
                  <a:pt x="4776672" y="3885799"/>
                  <a:pt x="4758237" y="3899338"/>
                  <a:pt x="4738843" y="3911628"/>
                </a:cubicBezTo>
                <a:cubicBezTo>
                  <a:pt x="4719831" y="3923630"/>
                  <a:pt x="4702645" y="3936783"/>
                  <a:pt x="4692755" y="3958099"/>
                </a:cubicBezTo>
                <a:cubicBezTo>
                  <a:pt x="4688339" y="3967508"/>
                  <a:pt x="4682097" y="3977782"/>
                  <a:pt x="4673744" y="3983255"/>
                </a:cubicBezTo>
                <a:cubicBezTo>
                  <a:pt x="4661838" y="3991032"/>
                  <a:pt x="4646764" y="3993817"/>
                  <a:pt x="4633801" y="4000442"/>
                </a:cubicBezTo>
                <a:cubicBezTo>
                  <a:pt x="4618535" y="4008219"/>
                  <a:pt x="4600869" y="4014940"/>
                  <a:pt x="4590499" y="4027326"/>
                </a:cubicBezTo>
                <a:cubicBezTo>
                  <a:pt x="4581281" y="4038368"/>
                  <a:pt x="4571968" y="4047009"/>
                  <a:pt x="4559773" y="4054018"/>
                </a:cubicBezTo>
                <a:cubicBezTo>
                  <a:pt x="4551229" y="4058915"/>
                  <a:pt x="4544892" y="4067844"/>
                  <a:pt x="4536059" y="4071877"/>
                </a:cubicBezTo>
                <a:cubicBezTo>
                  <a:pt x="4524441" y="4077254"/>
                  <a:pt x="4512727" y="4081479"/>
                  <a:pt x="4502549" y="4089832"/>
                </a:cubicBezTo>
                <a:cubicBezTo>
                  <a:pt x="4491987" y="4098473"/>
                  <a:pt x="4479986" y="4105290"/>
                  <a:pt x="4468944" y="4113356"/>
                </a:cubicBezTo>
                <a:cubicBezTo>
                  <a:pt x="4463087" y="4117676"/>
                  <a:pt x="4458286" y="4123341"/>
                  <a:pt x="4452622" y="4127854"/>
                </a:cubicBezTo>
                <a:cubicBezTo>
                  <a:pt x="4442252" y="4136111"/>
                  <a:pt x="4431690" y="4144176"/>
                  <a:pt x="4421032" y="4151953"/>
                </a:cubicBezTo>
                <a:cubicBezTo>
                  <a:pt x="4410375" y="4159731"/>
                  <a:pt x="4400197" y="4168756"/>
                  <a:pt x="4388483" y="4174421"/>
                </a:cubicBezTo>
                <a:cubicBezTo>
                  <a:pt x="4368513" y="4184023"/>
                  <a:pt x="4346717" y="4189784"/>
                  <a:pt x="4327321" y="4200153"/>
                </a:cubicBezTo>
                <a:cubicBezTo>
                  <a:pt x="4307639" y="4210714"/>
                  <a:pt x="4289107" y="4223965"/>
                  <a:pt x="4271633" y="4237983"/>
                </a:cubicBezTo>
                <a:cubicBezTo>
                  <a:pt x="4257807" y="4249025"/>
                  <a:pt x="4244845" y="4259971"/>
                  <a:pt x="4227465" y="4265635"/>
                </a:cubicBezTo>
                <a:cubicBezTo>
                  <a:pt x="4217768" y="4268804"/>
                  <a:pt x="4207591" y="4275717"/>
                  <a:pt x="4201733" y="4283783"/>
                </a:cubicBezTo>
                <a:cubicBezTo>
                  <a:pt x="4189059" y="4301353"/>
                  <a:pt x="4172833" y="4313739"/>
                  <a:pt x="4154494" y="4324301"/>
                </a:cubicBezTo>
                <a:cubicBezTo>
                  <a:pt x="4130010" y="4338511"/>
                  <a:pt x="4105814" y="4353009"/>
                  <a:pt x="4081234" y="4366931"/>
                </a:cubicBezTo>
                <a:cubicBezTo>
                  <a:pt x="4066737" y="4375189"/>
                  <a:pt x="4052335" y="4383926"/>
                  <a:pt x="4036971" y="4389975"/>
                </a:cubicBezTo>
                <a:cubicBezTo>
                  <a:pt x="4005575" y="4402457"/>
                  <a:pt x="3973410" y="4413114"/>
                  <a:pt x="3941725" y="4424733"/>
                </a:cubicBezTo>
                <a:cubicBezTo>
                  <a:pt x="3931355" y="4428477"/>
                  <a:pt x="3921561" y="4433854"/>
                  <a:pt x="3910999" y="4437119"/>
                </a:cubicBezTo>
                <a:cubicBezTo>
                  <a:pt x="3899573" y="4440671"/>
                  <a:pt x="3887285" y="4441727"/>
                  <a:pt x="3875859" y="4445280"/>
                </a:cubicBezTo>
                <a:cubicBezTo>
                  <a:pt x="3856847" y="4451136"/>
                  <a:pt x="3838412" y="4458626"/>
                  <a:pt x="3819401" y="4464579"/>
                </a:cubicBezTo>
                <a:cubicBezTo>
                  <a:pt x="3782723" y="4476005"/>
                  <a:pt x="3745949" y="4486951"/>
                  <a:pt x="3709176" y="4497800"/>
                </a:cubicBezTo>
                <a:cubicBezTo>
                  <a:pt x="3701303" y="4500105"/>
                  <a:pt x="3692757" y="4500393"/>
                  <a:pt x="3684981" y="4502889"/>
                </a:cubicBezTo>
                <a:cubicBezTo>
                  <a:pt x="3664337" y="4509610"/>
                  <a:pt x="3643789" y="4516907"/>
                  <a:pt x="3623338" y="4524300"/>
                </a:cubicBezTo>
                <a:cubicBezTo>
                  <a:pt x="3610953" y="4528813"/>
                  <a:pt x="3598854" y="4534382"/>
                  <a:pt x="3586373" y="4538702"/>
                </a:cubicBezTo>
                <a:cubicBezTo>
                  <a:pt x="3576387" y="4542159"/>
                  <a:pt x="3566113" y="4544847"/>
                  <a:pt x="3555743" y="4546960"/>
                </a:cubicBezTo>
                <a:cubicBezTo>
                  <a:pt x="3546814" y="4548785"/>
                  <a:pt x="3537501" y="4548592"/>
                  <a:pt x="3528667" y="4550801"/>
                </a:cubicBezTo>
                <a:cubicBezTo>
                  <a:pt x="3504759" y="4556753"/>
                  <a:pt x="3481140" y="4563475"/>
                  <a:pt x="3457424" y="4569811"/>
                </a:cubicBezTo>
                <a:cubicBezTo>
                  <a:pt x="3447919" y="4572308"/>
                  <a:pt x="3438221" y="4574133"/>
                  <a:pt x="3429003" y="4577301"/>
                </a:cubicBezTo>
                <a:cubicBezTo>
                  <a:pt x="3404327" y="4585654"/>
                  <a:pt x="3380036" y="4595159"/>
                  <a:pt x="3355264" y="4603033"/>
                </a:cubicBezTo>
                <a:cubicBezTo>
                  <a:pt x="3334717" y="4609562"/>
                  <a:pt x="3313593" y="4614266"/>
                  <a:pt x="3292757" y="4620027"/>
                </a:cubicBezTo>
                <a:cubicBezTo>
                  <a:pt x="3283924" y="4622524"/>
                  <a:pt x="3275475" y="4626077"/>
                  <a:pt x="3266643" y="4628188"/>
                </a:cubicBezTo>
                <a:cubicBezTo>
                  <a:pt x="3246863" y="4632990"/>
                  <a:pt x="3226796" y="4637022"/>
                  <a:pt x="3206921" y="4641823"/>
                </a:cubicBezTo>
                <a:cubicBezTo>
                  <a:pt x="3195590" y="4644607"/>
                  <a:pt x="3184645" y="4649600"/>
                  <a:pt x="3173123" y="4651425"/>
                </a:cubicBezTo>
                <a:cubicBezTo>
                  <a:pt x="3145759" y="4655745"/>
                  <a:pt x="3118203" y="4658817"/>
                  <a:pt x="3090646" y="4662274"/>
                </a:cubicBezTo>
                <a:cubicBezTo>
                  <a:pt x="3062227" y="4665826"/>
                  <a:pt x="3033902" y="4669571"/>
                  <a:pt x="3005480" y="4672739"/>
                </a:cubicBezTo>
                <a:cubicBezTo>
                  <a:pt x="2989926" y="4674372"/>
                  <a:pt x="2974275" y="4674660"/>
                  <a:pt x="2958721" y="4676196"/>
                </a:cubicBezTo>
                <a:cubicBezTo>
                  <a:pt x="2945087" y="4677541"/>
                  <a:pt x="2931549" y="4680037"/>
                  <a:pt x="2917915" y="4681670"/>
                </a:cubicBezTo>
                <a:cubicBezTo>
                  <a:pt x="2906105" y="4683013"/>
                  <a:pt x="2894199" y="4683781"/>
                  <a:pt x="2882389" y="4685126"/>
                </a:cubicBezTo>
                <a:cubicBezTo>
                  <a:pt x="2863475" y="4687334"/>
                  <a:pt x="2844655" y="4689831"/>
                  <a:pt x="2825837" y="4692135"/>
                </a:cubicBezTo>
                <a:cubicBezTo>
                  <a:pt x="2817964" y="4692999"/>
                  <a:pt x="2809706" y="4695399"/>
                  <a:pt x="2802313" y="4693960"/>
                </a:cubicBezTo>
                <a:cubicBezTo>
                  <a:pt x="2783686" y="4690310"/>
                  <a:pt x="2765347" y="4691367"/>
                  <a:pt x="2746816" y="4693863"/>
                </a:cubicBezTo>
                <a:cubicBezTo>
                  <a:pt x="2740479" y="4694728"/>
                  <a:pt x="2733662" y="4694535"/>
                  <a:pt x="2727517" y="4692903"/>
                </a:cubicBezTo>
                <a:cubicBezTo>
                  <a:pt x="2714939" y="4689638"/>
                  <a:pt x="2702745" y="4685029"/>
                  <a:pt x="2690359" y="4680997"/>
                </a:cubicBezTo>
                <a:cubicBezTo>
                  <a:pt x="2689014" y="4680517"/>
                  <a:pt x="2687382" y="4680421"/>
                  <a:pt x="2685943" y="4680133"/>
                </a:cubicBezTo>
                <a:cubicBezTo>
                  <a:pt x="2677781" y="4678500"/>
                  <a:pt x="2669717" y="4676868"/>
                  <a:pt x="2661554" y="4675428"/>
                </a:cubicBezTo>
                <a:cubicBezTo>
                  <a:pt x="2657138" y="4674660"/>
                  <a:pt x="2652625" y="4674564"/>
                  <a:pt x="2648208" y="4673892"/>
                </a:cubicBezTo>
                <a:cubicBezTo>
                  <a:pt x="2631118" y="4671203"/>
                  <a:pt x="2612299" y="4675716"/>
                  <a:pt x="2597512" y="4664099"/>
                </a:cubicBezTo>
                <a:cubicBezTo>
                  <a:pt x="2587911" y="4656609"/>
                  <a:pt x="2578597" y="4658338"/>
                  <a:pt x="2568324" y="4659490"/>
                </a:cubicBezTo>
                <a:cubicBezTo>
                  <a:pt x="2560547" y="4660354"/>
                  <a:pt x="2552577" y="4660065"/>
                  <a:pt x="2544704" y="4660162"/>
                </a:cubicBezTo>
                <a:cubicBezTo>
                  <a:pt x="2530878" y="4660449"/>
                  <a:pt x="2517052" y="4660546"/>
                  <a:pt x="2503225" y="4661026"/>
                </a:cubicBezTo>
                <a:cubicBezTo>
                  <a:pt x="2498808" y="4661218"/>
                  <a:pt x="2494297" y="4663619"/>
                  <a:pt x="2489975" y="4663235"/>
                </a:cubicBezTo>
                <a:cubicBezTo>
                  <a:pt x="2470004" y="4661410"/>
                  <a:pt x="2450033" y="4658529"/>
                  <a:pt x="2430061" y="4656897"/>
                </a:cubicBezTo>
                <a:cubicBezTo>
                  <a:pt x="2418732" y="4655938"/>
                  <a:pt x="2407114" y="4657761"/>
                  <a:pt x="2395880" y="4656417"/>
                </a:cubicBezTo>
                <a:cubicBezTo>
                  <a:pt x="2382919" y="4654881"/>
                  <a:pt x="2370245" y="4650945"/>
                  <a:pt x="2357378" y="4648544"/>
                </a:cubicBezTo>
                <a:cubicBezTo>
                  <a:pt x="2353826" y="4647872"/>
                  <a:pt x="2349889" y="4648736"/>
                  <a:pt x="2346145" y="4648928"/>
                </a:cubicBezTo>
                <a:cubicBezTo>
                  <a:pt x="2341920" y="4649120"/>
                  <a:pt x="2337791" y="4649504"/>
                  <a:pt x="2333567" y="4649600"/>
                </a:cubicBezTo>
                <a:cubicBezTo>
                  <a:pt x="2320700" y="4649793"/>
                  <a:pt x="2307835" y="4649504"/>
                  <a:pt x="2294968" y="4650177"/>
                </a:cubicBezTo>
                <a:cubicBezTo>
                  <a:pt x="2287095" y="4650561"/>
                  <a:pt x="2278839" y="4654497"/>
                  <a:pt x="2271540" y="4653057"/>
                </a:cubicBezTo>
                <a:cubicBezTo>
                  <a:pt x="2256659" y="4650272"/>
                  <a:pt x="2241776" y="4656513"/>
                  <a:pt x="2226895" y="4651329"/>
                </a:cubicBezTo>
                <a:cubicBezTo>
                  <a:pt x="2222285" y="4649793"/>
                  <a:pt x="2215948" y="4653633"/>
                  <a:pt x="2210379" y="4653825"/>
                </a:cubicBezTo>
                <a:cubicBezTo>
                  <a:pt x="2196457" y="4654305"/>
                  <a:pt x="2182535" y="4654209"/>
                  <a:pt x="2168613" y="4654113"/>
                </a:cubicBezTo>
                <a:cubicBezTo>
                  <a:pt x="2156131" y="4654017"/>
                  <a:pt x="2143168" y="4655361"/>
                  <a:pt x="2131167" y="4652673"/>
                </a:cubicBezTo>
                <a:cubicBezTo>
                  <a:pt x="2118588" y="4649793"/>
                  <a:pt x="2107259" y="4650177"/>
                  <a:pt x="2095065" y="4653441"/>
                </a:cubicBezTo>
                <a:cubicBezTo>
                  <a:pt x="2086711" y="4655649"/>
                  <a:pt x="2077878" y="4655938"/>
                  <a:pt x="2069237" y="4656609"/>
                </a:cubicBezTo>
                <a:cubicBezTo>
                  <a:pt x="2059924" y="4657377"/>
                  <a:pt x="2049650" y="4655361"/>
                  <a:pt x="2041201" y="4658529"/>
                </a:cubicBezTo>
                <a:cubicBezTo>
                  <a:pt x="2016044" y="4667939"/>
                  <a:pt x="1990216" y="4669955"/>
                  <a:pt x="1963909" y="4669955"/>
                </a:cubicBezTo>
                <a:cubicBezTo>
                  <a:pt x="1959107" y="4669955"/>
                  <a:pt x="1954210" y="4668612"/>
                  <a:pt x="1949603" y="4667171"/>
                </a:cubicBezTo>
                <a:cubicBezTo>
                  <a:pt x="1922717" y="4658529"/>
                  <a:pt x="1895737" y="4659297"/>
                  <a:pt x="1868373" y="4664578"/>
                </a:cubicBezTo>
                <a:cubicBezTo>
                  <a:pt x="1862708" y="4665731"/>
                  <a:pt x="1856372" y="4665923"/>
                  <a:pt x="1850707" y="4664771"/>
                </a:cubicBezTo>
                <a:cubicBezTo>
                  <a:pt x="1834768" y="4661410"/>
                  <a:pt x="1819309" y="4655841"/>
                  <a:pt x="1803275" y="4653441"/>
                </a:cubicBezTo>
                <a:cubicBezTo>
                  <a:pt x="1776775" y="4649504"/>
                  <a:pt x="1753828" y="4662754"/>
                  <a:pt x="1730112" y="4671396"/>
                </a:cubicBezTo>
                <a:cubicBezTo>
                  <a:pt x="1707548" y="4679557"/>
                  <a:pt x="1688345" y="4697992"/>
                  <a:pt x="1661652" y="4693863"/>
                </a:cubicBezTo>
                <a:cubicBezTo>
                  <a:pt x="1658965" y="4693479"/>
                  <a:pt x="1655988" y="4696071"/>
                  <a:pt x="1653011" y="4696744"/>
                </a:cubicBezTo>
                <a:cubicBezTo>
                  <a:pt x="1644850" y="4698568"/>
                  <a:pt x="1636689" y="4700776"/>
                  <a:pt x="1628431" y="4701641"/>
                </a:cubicBezTo>
                <a:cubicBezTo>
                  <a:pt x="1618350" y="4702793"/>
                  <a:pt x="1608076" y="4702409"/>
                  <a:pt x="1597995" y="4703369"/>
                </a:cubicBezTo>
                <a:cubicBezTo>
                  <a:pt x="1585032" y="4704521"/>
                  <a:pt x="1572263" y="4707593"/>
                  <a:pt x="1559396" y="4707593"/>
                </a:cubicBezTo>
                <a:cubicBezTo>
                  <a:pt x="1549026" y="4707593"/>
                  <a:pt x="1538753" y="4704041"/>
                  <a:pt x="1528480" y="4702312"/>
                </a:cubicBezTo>
                <a:cubicBezTo>
                  <a:pt x="1513981" y="4699912"/>
                  <a:pt x="1498042" y="4700584"/>
                  <a:pt x="1485272" y="4694439"/>
                </a:cubicBezTo>
                <a:cubicBezTo>
                  <a:pt x="1471639" y="4687910"/>
                  <a:pt x="1458676" y="4684934"/>
                  <a:pt x="1444562" y="4686950"/>
                </a:cubicBezTo>
                <a:cubicBezTo>
                  <a:pt x="1439857" y="4687622"/>
                  <a:pt x="1433808" y="4691655"/>
                  <a:pt x="1431696" y="4695783"/>
                </a:cubicBezTo>
                <a:cubicBezTo>
                  <a:pt x="1426991" y="4705001"/>
                  <a:pt x="1420559" y="4706634"/>
                  <a:pt x="1411821" y="4703464"/>
                </a:cubicBezTo>
                <a:cubicBezTo>
                  <a:pt x="1404236" y="4700776"/>
                  <a:pt x="1394922" y="4699432"/>
                  <a:pt x="1389738" y="4694247"/>
                </a:cubicBezTo>
                <a:cubicBezTo>
                  <a:pt x="1375047" y="4679557"/>
                  <a:pt x="1356324" y="4679077"/>
                  <a:pt x="1338081" y="4675141"/>
                </a:cubicBezTo>
                <a:cubicBezTo>
                  <a:pt x="1326945" y="4672739"/>
                  <a:pt x="1316574" y="4672644"/>
                  <a:pt x="1305436" y="4674276"/>
                </a:cubicBezTo>
                <a:cubicBezTo>
                  <a:pt x="1281241" y="4677925"/>
                  <a:pt x="1257717" y="4672739"/>
                  <a:pt x="1234481" y="4666115"/>
                </a:cubicBezTo>
                <a:cubicBezTo>
                  <a:pt x="1219118" y="4661698"/>
                  <a:pt x="1203372" y="4659010"/>
                  <a:pt x="1188106" y="4654497"/>
                </a:cubicBezTo>
                <a:cubicBezTo>
                  <a:pt x="1176680" y="4651041"/>
                  <a:pt x="1165255" y="4646912"/>
                  <a:pt x="1154790" y="4641343"/>
                </a:cubicBezTo>
                <a:cubicBezTo>
                  <a:pt x="1139618" y="4633181"/>
                  <a:pt x="1126369" y="4620891"/>
                  <a:pt x="1107069" y="4624156"/>
                </a:cubicBezTo>
                <a:cubicBezTo>
                  <a:pt x="1090074" y="4627036"/>
                  <a:pt x="1074713" y="4620988"/>
                  <a:pt x="1059158" y="4615227"/>
                </a:cubicBezTo>
                <a:cubicBezTo>
                  <a:pt x="1047732" y="4611002"/>
                  <a:pt x="1036308" y="4606681"/>
                  <a:pt x="1024496" y="4603993"/>
                </a:cubicBezTo>
                <a:cubicBezTo>
                  <a:pt x="1010478" y="4600824"/>
                  <a:pt x="994635" y="4602169"/>
                  <a:pt x="982153" y="4596311"/>
                </a:cubicBezTo>
                <a:cubicBezTo>
                  <a:pt x="969095" y="4590166"/>
                  <a:pt x="958246" y="4594295"/>
                  <a:pt x="946628" y="4596024"/>
                </a:cubicBezTo>
                <a:cubicBezTo>
                  <a:pt x="928097" y="4598712"/>
                  <a:pt x="909661" y="4603705"/>
                  <a:pt x="890939" y="4597368"/>
                </a:cubicBezTo>
                <a:cubicBezTo>
                  <a:pt x="868184" y="4589687"/>
                  <a:pt x="845620" y="4581430"/>
                  <a:pt x="822769" y="4574133"/>
                </a:cubicBezTo>
                <a:cubicBezTo>
                  <a:pt x="813934" y="4571347"/>
                  <a:pt x="804431" y="4570195"/>
                  <a:pt x="795212" y="4568947"/>
                </a:cubicBezTo>
                <a:cubicBezTo>
                  <a:pt x="786476" y="4567891"/>
                  <a:pt x="776010" y="4570579"/>
                  <a:pt x="769288" y="4566547"/>
                </a:cubicBezTo>
                <a:cubicBezTo>
                  <a:pt x="752005" y="4556178"/>
                  <a:pt x="734243" y="4551089"/>
                  <a:pt x="714271" y="4551089"/>
                </a:cubicBezTo>
                <a:cubicBezTo>
                  <a:pt x="706781" y="4551089"/>
                  <a:pt x="699484" y="4546768"/>
                  <a:pt x="691900" y="4545999"/>
                </a:cubicBezTo>
                <a:cubicBezTo>
                  <a:pt x="681529" y="4545040"/>
                  <a:pt x="669623" y="4542447"/>
                  <a:pt x="660598" y="4546096"/>
                </a:cubicBezTo>
                <a:cubicBezTo>
                  <a:pt x="639379" y="4554737"/>
                  <a:pt x="622193" y="4547536"/>
                  <a:pt x="603662" y="4538991"/>
                </a:cubicBezTo>
                <a:cubicBezTo>
                  <a:pt x="585418" y="4530541"/>
                  <a:pt x="566215" y="4523821"/>
                  <a:pt x="546821" y="4518251"/>
                </a:cubicBezTo>
                <a:cubicBezTo>
                  <a:pt x="539524" y="4516235"/>
                  <a:pt x="530787" y="4519596"/>
                  <a:pt x="522721" y="4520267"/>
                </a:cubicBezTo>
                <a:cubicBezTo>
                  <a:pt x="519840" y="4520460"/>
                  <a:pt x="516671" y="4520748"/>
                  <a:pt x="514080" y="4519788"/>
                </a:cubicBezTo>
                <a:cubicBezTo>
                  <a:pt x="489020" y="4510570"/>
                  <a:pt x="463575" y="4503561"/>
                  <a:pt x="436404" y="4508361"/>
                </a:cubicBezTo>
                <a:cubicBezTo>
                  <a:pt x="433908" y="4508842"/>
                  <a:pt x="431123" y="4507786"/>
                  <a:pt x="428626" y="4507114"/>
                </a:cubicBezTo>
                <a:cubicBezTo>
                  <a:pt x="416432" y="4503657"/>
                  <a:pt x="404526" y="4498184"/>
                  <a:pt x="392141" y="4496936"/>
                </a:cubicBezTo>
                <a:cubicBezTo>
                  <a:pt x="361608" y="4493864"/>
                  <a:pt x="330884" y="4492615"/>
                  <a:pt x="300157" y="4490599"/>
                </a:cubicBezTo>
                <a:cubicBezTo>
                  <a:pt x="298237" y="4490503"/>
                  <a:pt x="296221" y="4490503"/>
                  <a:pt x="294493" y="4489831"/>
                </a:cubicBezTo>
                <a:cubicBezTo>
                  <a:pt x="283163" y="4485702"/>
                  <a:pt x="273274" y="4487047"/>
                  <a:pt x="263671" y="4494919"/>
                </a:cubicBezTo>
                <a:cubicBezTo>
                  <a:pt x="259447" y="4498376"/>
                  <a:pt x="253686" y="4500200"/>
                  <a:pt x="248406" y="4502121"/>
                </a:cubicBezTo>
                <a:cubicBezTo>
                  <a:pt x="240628" y="4505002"/>
                  <a:pt x="232659" y="4507786"/>
                  <a:pt x="224594" y="4509610"/>
                </a:cubicBezTo>
                <a:cubicBezTo>
                  <a:pt x="216624" y="4511338"/>
                  <a:pt x="208079" y="4513738"/>
                  <a:pt x="200398" y="4512395"/>
                </a:cubicBezTo>
                <a:cubicBezTo>
                  <a:pt x="186572" y="4509994"/>
                  <a:pt x="173417" y="4504618"/>
                  <a:pt x="159783" y="4501064"/>
                </a:cubicBezTo>
                <a:cubicBezTo>
                  <a:pt x="155079" y="4499816"/>
                  <a:pt x="149893" y="4500009"/>
                  <a:pt x="144997" y="4499912"/>
                </a:cubicBezTo>
                <a:cubicBezTo>
                  <a:pt x="133763" y="4499625"/>
                  <a:pt x="122241" y="4502409"/>
                  <a:pt x="112064" y="4494440"/>
                </a:cubicBezTo>
                <a:cubicBezTo>
                  <a:pt x="102655" y="4486951"/>
                  <a:pt x="93148" y="4489158"/>
                  <a:pt x="83259" y="4494824"/>
                </a:cubicBezTo>
                <a:cubicBezTo>
                  <a:pt x="76154" y="4498857"/>
                  <a:pt x="68090" y="4502025"/>
                  <a:pt x="60120" y="4503561"/>
                </a:cubicBezTo>
                <a:cubicBezTo>
                  <a:pt x="49174" y="4505673"/>
                  <a:pt x="38324" y="4506538"/>
                  <a:pt x="26514" y="4505289"/>
                </a:cubicBezTo>
                <a:cubicBezTo>
                  <a:pt x="18161" y="4504425"/>
                  <a:pt x="11343" y="4504041"/>
                  <a:pt x="4814" y="4498952"/>
                </a:cubicBezTo>
                <a:cubicBezTo>
                  <a:pt x="3759" y="4498184"/>
                  <a:pt x="1839" y="4497992"/>
                  <a:pt x="398" y="4498089"/>
                </a:cubicBezTo>
                <a:lnTo>
                  <a:pt x="0" y="4498087"/>
                </a:lnTo>
                <a:close/>
              </a:path>
            </a:pathLst>
          </a:custGeom>
          <a:solidFill>
            <a:srgbClr val="FFC000"/>
          </a:solidFill>
          <a:effectLst>
            <a:outerShdw blurRad="381000" dist="152400" dir="5400000" algn="t" rotWithShape="0">
              <a:prstClr val="black">
                <a:alpha val="1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0700960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Office 2013 – 2022">
  <a:themeElements>
    <a:clrScheme name="Tema Office 2013 – 2022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Tema Office 2013 – 2022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Tema Office 2013 – 2022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7591</TotalTime>
  <Words>1507</Words>
  <Application>Microsoft Macintosh PowerPoint</Application>
  <PresentationFormat>Bredbild</PresentationFormat>
  <Paragraphs>374</Paragraphs>
  <Slides>11</Slides>
  <Notes>0</Notes>
  <HiddenSlides>0</HiddenSlides>
  <MMClips>0</MMClips>
  <ScaleCrop>false</ScaleCrop>
  <HeadingPairs>
    <vt:vector size="6" baseType="variant">
      <vt:variant>
        <vt:lpstr>Använt teckensnitt</vt:lpstr>
      </vt:variant>
      <vt:variant>
        <vt:i4>3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Tema Office 2013 – 2022</vt:lpstr>
      <vt:lpstr>Guldtråden – Spelarutveckling </vt:lpstr>
      <vt:lpstr>Guldtråden – Förväntningar och Upplägg Handbollsskola</vt:lpstr>
      <vt:lpstr>Guldtråden – Spelarutveckling Checklista Handbollsskola/U8</vt:lpstr>
      <vt:lpstr>Guldtråden – Förväntningar och Upplägg U9/U10</vt:lpstr>
      <vt:lpstr>Guldtråden – Spelarutveckling Checklista U9/U10</vt:lpstr>
      <vt:lpstr>Guldtråden – Förväntningar och Upplägg U11/U12</vt:lpstr>
      <vt:lpstr>Guldtråden – Spelarutveckling Checklista U11/U12</vt:lpstr>
      <vt:lpstr>Guldtråden – Förväntningar och Upplägg U13/U14</vt:lpstr>
      <vt:lpstr>Guldtråden – Spelarutveckling Checklista U13/U14</vt:lpstr>
      <vt:lpstr>Guldtråden – Förväntningar och Upplägg U15/U16</vt:lpstr>
      <vt:lpstr>Guldtråden – Spelarutveckling Checklista U15/U16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Robin Ehn</dc:creator>
  <cp:lastModifiedBy>Robin Ehn</cp:lastModifiedBy>
  <cp:revision>4</cp:revision>
  <dcterms:created xsi:type="dcterms:W3CDTF">2025-09-11T18:01:07Z</dcterms:created>
  <dcterms:modified xsi:type="dcterms:W3CDTF">2025-09-18T15:36:03Z</dcterms:modified>
</cp:coreProperties>
</file>